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1" r:id="rId36"/>
    <p:sldId id="292" r:id="rId37"/>
    <p:sldId id="293" r:id="rId38"/>
    <p:sldId id="294" r:id="rId39"/>
    <p:sldId id="295" r:id="rId40"/>
    <p:sldId id="296" r:id="rId41"/>
    <p:sldId id="297" r:id="rId42"/>
    <p:sldId id="298" r:id="rId43"/>
    <p:sldId id="299" r:id="rId44"/>
    <p:sldId id="290" r:id="rId45"/>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9" d="100"/>
          <a:sy n="69" d="100"/>
        </p:scale>
        <p:origin x="75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1524000" y="1122363"/>
            <a:ext cx="9144000" cy="2387600"/>
          </a:xfrm>
        </p:spPr>
        <p:txBody>
          <a:bodyPr anchor="b"/>
          <a:lstStyle>
            <a:lvl1pPr algn="ctr">
              <a:defRPr sz="6000"/>
            </a:lvl1pPr>
          </a:lstStyle>
          <a:p>
            <a:r>
              <a:rPr lang="tr-TR"/>
              <a:t>Asıl başlık stili için tıklatın</a:t>
            </a: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tıklatın</a:t>
            </a:r>
          </a:p>
        </p:txBody>
      </p:sp>
      <p:sp>
        <p:nvSpPr>
          <p:cNvPr id="4" name="Veri Yer Tutucusu 3"/>
          <p:cNvSpPr>
            <a:spLocks noGrp="1"/>
          </p:cNvSpPr>
          <p:nvPr>
            <p:ph type="dt" sz="half" idx="10"/>
          </p:nvPr>
        </p:nvSpPr>
        <p:spPr/>
        <p:txBody>
          <a:bodyPr/>
          <a:lstStyle/>
          <a:p>
            <a:fld id="{E2072480-10DA-4FB4-BEAE-2A1DEA90F248}" type="datetimeFigureOut">
              <a:rPr lang="tr-TR" smtClean="0"/>
              <a:t>8.11.2020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20A84BC-3F9E-4B08-9743-FC4E27FA5126}" type="slidenum">
              <a:rPr lang="tr-TR" smtClean="0"/>
              <a:t>‹#›</a:t>
            </a:fld>
            <a:endParaRPr lang="tr-TR"/>
          </a:p>
        </p:txBody>
      </p:sp>
    </p:spTree>
    <p:extLst>
      <p:ext uri="{BB962C8B-B14F-4D97-AF65-F5344CB8AC3E}">
        <p14:creationId xmlns:p14="http://schemas.microsoft.com/office/powerpoint/2010/main" val="34409947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E2072480-10DA-4FB4-BEAE-2A1DEA90F248}" type="datetimeFigureOut">
              <a:rPr lang="tr-TR" smtClean="0"/>
              <a:t>8.11.2020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20A84BC-3F9E-4B08-9743-FC4E27FA5126}" type="slidenum">
              <a:rPr lang="tr-TR" smtClean="0"/>
              <a:t>‹#›</a:t>
            </a:fld>
            <a:endParaRPr lang="tr-TR"/>
          </a:p>
        </p:txBody>
      </p:sp>
    </p:spTree>
    <p:extLst>
      <p:ext uri="{BB962C8B-B14F-4D97-AF65-F5344CB8AC3E}">
        <p14:creationId xmlns:p14="http://schemas.microsoft.com/office/powerpoint/2010/main" val="39443195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831850" y="1709738"/>
            <a:ext cx="10515600" cy="2852737"/>
          </a:xfrm>
        </p:spPr>
        <p:txBody>
          <a:bodyPr anchor="b"/>
          <a:lstStyle>
            <a:lvl1pPr>
              <a:defRPr sz="6000"/>
            </a:lvl1pPr>
          </a:lstStyle>
          <a:p>
            <a:r>
              <a:rPr lang="tr-TR"/>
              <a:t>Asıl başlık stili için tıklatın</a:t>
            </a: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tıklatın</a:t>
            </a:r>
          </a:p>
        </p:txBody>
      </p:sp>
      <p:sp>
        <p:nvSpPr>
          <p:cNvPr id="4" name="Veri Yer Tutucusu 3"/>
          <p:cNvSpPr>
            <a:spLocks noGrp="1"/>
          </p:cNvSpPr>
          <p:nvPr>
            <p:ph type="dt" sz="half" idx="10"/>
          </p:nvPr>
        </p:nvSpPr>
        <p:spPr/>
        <p:txBody>
          <a:bodyPr/>
          <a:lstStyle/>
          <a:p>
            <a:fld id="{E2072480-10DA-4FB4-BEAE-2A1DEA90F248}" type="datetimeFigureOut">
              <a:rPr lang="tr-TR" smtClean="0"/>
              <a:t>8.11.2020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20A84BC-3F9E-4B08-9743-FC4E27FA5126}" type="slidenum">
              <a:rPr lang="tr-TR" smtClean="0"/>
              <a:t>‹#›</a:t>
            </a:fld>
            <a:endParaRPr lang="tr-TR"/>
          </a:p>
        </p:txBody>
      </p:sp>
    </p:spTree>
    <p:extLst>
      <p:ext uri="{BB962C8B-B14F-4D97-AF65-F5344CB8AC3E}">
        <p14:creationId xmlns:p14="http://schemas.microsoft.com/office/powerpoint/2010/main" val="11968333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İçerik Yer Tutucusu 2"/>
          <p:cNvSpPr>
            <a:spLocks noGrp="1"/>
          </p:cNvSpPr>
          <p:nvPr>
            <p:ph sz="half" idx="1"/>
          </p:nvPr>
        </p:nvSpPr>
        <p:spPr>
          <a:xfrm>
            <a:off x="838200" y="1825625"/>
            <a:ext cx="5181600" cy="435133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6172200" y="1825625"/>
            <a:ext cx="5181600" cy="435133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p:cNvSpPr>
            <a:spLocks noGrp="1"/>
          </p:cNvSpPr>
          <p:nvPr>
            <p:ph type="dt" sz="half" idx="10"/>
          </p:nvPr>
        </p:nvSpPr>
        <p:spPr/>
        <p:txBody>
          <a:bodyPr/>
          <a:lstStyle/>
          <a:p>
            <a:fld id="{E2072480-10DA-4FB4-BEAE-2A1DEA90F248}" type="datetimeFigureOut">
              <a:rPr lang="tr-TR" smtClean="0"/>
              <a:t>8.11.2020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320A84BC-3F9E-4B08-9743-FC4E27FA5126}" type="slidenum">
              <a:rPr lang="tr-TR" smtClean="0"/>
              <a:t>‹#›</a:t>
            </a:fld>
            <a:endParaRPr lang="tr-TR"/>
          </a:p>
        </p:txBody>
      </p:sp>
    </p:spTree>
    <p:extLst>
      <p:ext uri="{BB962C8B-B14F-4D97-AF65-F5344CB8AC3E}">
        <p14:creationId xmlns:p14="http://schemas.microsoft.com/office/powerpoint/2010/main" val="36527971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839788" y="365125"/>
            <a:ext cx="10515600" cy="1325563"/>
          </a:xfrm>
        </p:spPr>
        <p:txBody>
          <a:bodyPr/>
          <a:lstStyle/>
          <a:p>
            <a:r>
              <a:rPr lang="tr-TR"/>
              <a:t>Asıl başlık stili için tıklatın</a:t>
            </a: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İçerik Yer Tutucusu 3"/>
          <p:cNvSpPr>
            <a:spLocks noGrp="1"/>
          </p:cNvSpPr>
          <p:nvPr>
            <p:ph sz="half" idx="2"/>
          </p:nvPr>
        </p:nvSpPr>
        <p:spPr>
          <a:xfrm>
            <a:off x="839788" y="2505075"/>
            <a:ext cx="5157787" cy="368458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İçerik Yer Tutucusu 5"/>
          <p:cNvSpPr>
            <a:spLocks noGrp="1"/>
          </p:cNvSpPr>
          <p:nvPr>
            <p:ph sz="quarter" idx="4"/>
          </p:nvPr>
        </p:nvSpPr>
        <p:spPr>
          <a:xfrm>
            <a:off x="6172200" y="2505075"/>
            <a:ext cx="5183188" cy="368458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p:cNvSpPr>
            <a:spLocks noGrp="1"/>
          </p:cNvSpPr>
          <p:nvPr>
            <p:ph type="dt" sz="half" idx="10"/>
          </p:nvPr>
        </p:nvSpPr>
        <p:spPr/>
        <p:txBody>
          <a:bodyPr/>
          <a:lstStyle/>
          <a:p>
            <a:fld id="{E2072480-10DA-4FB4-BEAE-2A1DEA90F248}" type="datetimeFigureOut">
              <a:rPr lang="tr-TR" smtClean="0"/>
              <a:t>8.11.2020</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320A84BC-3F9E-4B08-9743-FC4E27FA5126}" type="slidenum">
              <a:rPr lang="tr-TR" smtClean="0"/>
              <a:t>‹#›</a:t>
            </a:fld>
            <a:endParaRPr lang="tr-TR"/>
          </a:p>
        </p:txBody>
      </p:sp>
    </p:spTree>
    <p:extLst>
      <p:ext uri="{BB962C8B-B14F-4D97-AF65-F5344CB8AC3E}">
        <p14:creationId xmlns:p14="http://schemas.microsoft.com/office/powerpoint/2010/main" val="8467443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Veri Yer Tutucusu 2"/>
          <p:cNvSpPr>
            <a:spLocks noGrp="1"/>
          </p:cNvSpPr>
          <p:nvPr>
            <p:ph type="dt" sz="half" idx="10"/>
          </p:nvPr>
        </p:nvSpPr>
        <p:spPr/>
        <p:txBody>
          <a:bodyPr/>
          <a:lstStyle/>
          <a:p>
            <a:fld id="{E2072480-10DA-4FB4-BEAE-2A1DEA90F248}" type="datetimeFigureOut">
              <a:rPr lang="tr-TR" smtClean="0"/>
              <a:t>8.11.2020</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320A84BC-3F9E-4B08-9743-FC4E27FA5126}" type="slidenum">
              <a:rPr lang="tr-TR" smtClean="0"/>
              <a:t>‹#›</a:t>
            </a:fld>
            <a:endParaRPr lang="tr-TR"/>
          </a:p>
        </p:txBody>
      </p:sp>
    </p:spTree>
    <p:extLst>
      <p:ext uri="{BB962C8B-B14F-4D97-AF65-F5344CB8AC3E}">
        <p14:creationId xmlns:p14="http://schemas.microsoft.com/office/powerpoint/2010/main" val="28614827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E2072480-10DA-4FB4-BEAE-2A1DEA90F248}" type="datetimeFigureOut">
              <a:rPr lang="tr-TR" smtClean="0"/>
              <a:t>8.11.2020</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320A84BC-3F9E-4B08-9743-FC4E27FA5126}" type="slidenum">
              <a:rPr lang="tr-TR" smtClean="0"/>
              <a:t>‹#›</a:t>
            </a:fld>
            <a:endParaRPr lang="tr-TR"/>
          </a:p>
        </p:txBody>
      </p:sp>
    </p:spTree>
    <p:extLst>
      <p:ext uri="{BB962C8B-B14F-4D97-AF65-F5344CB8AC3E}">
        <p14:creationId xmlns:p14="http://schemas.microsoft.com/office/powerpoint/2010/main" val="41998174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839788" y="457200"/>
            <a:ext cx="3932237" cy="1600200"/>
          </a:xfrm>
        </p:spPr>
        <p:txBody>
          <a:bodyPr anchor="b"/>
          <a:lstStyle>
            <a:lvl1pPr>
              <a:defRPr sz="3200"/>
            </a:lvl1pPr>
          </a:lstStyle>
          <a:p>
            <a:r>
              <a:rPr lang="tr-TR"/>
              <a:t>Asıl başlık stili için tıklatın</a:t>
            </a: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tıklatın</a:t>
            </a:r>
          </a:p>
        </p:txBody>
      </p:sp>
      <p:sp>
        <p:nvSpPr>
          <p:cNvPr id="5" name="Veri Yer Tutucusu 4"/>
          <p:cNvSpPr>
            <a:spLocks noGrp="1"/>
          </p:cNvSpPr>
          <p:nvPr>
            <p:ph type="dt" sz="half" idx="10"/>
          </p:nvPr>
        </p:nvSpPr>
        <p:spPr/>
        <p:txBody>
          <a:bodyPr/>
          <a:lstStyle/>
          <a:p>
            <a:fld id="{E2072480-10DA-4FB4-BEAE-2A1DEA90F248}" type="datetimeFigureOut">
              <a:rPr lang="tr-TR" smtClean="0"/>
              <a:t>8.11.2020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320A84BC-3F9E-4B08-9743-FC4E27FA5126}" type="slidenum">
              <a:rPr lang="tr-TR" smtClean="0"/>
              <a:t>‹#›</a:t>
            </a:fld>
            <a:endParaRPr lang="tr-TR"/>
          </a:p>
        </p:txBody>
      </p:sp>
    </p:spTree>
    <p:extLst>
      <p:ext uri="{BB962C8B-B14F-4D97-AF65-F5344CB8AC3E}">
        <p14:creationId xmlns:p14="http://schemas.microsoft.com/office/powerpoint/2010/main" val="27009130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839788" y="457200"/>
            <a:ext cx="3932237" cy="1600200"/>
          </a:xfrm>
        </p:spPr>
        <p:txBody>
          <a:bodyPr anchor="b"/>
          <a:lstStyle>
            <a:lvl1pPr>
              <a:defRPr sz="3200"/>
            </a:lvl1pPr>
          </a:lstStyle>
          <a:p>
            <a:r>
              <a:rPr lang="tr-TR"/>
              <a:t>Asıl başlık stili için tıklatın</a:t>
            </a: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tıklatın</a:t>
            </a:r>
          </a:p>
        </p:txBody>
      </p:sp>
      <p:sp>
        <p:nvSpPr>
          <p:cNvPr id="5" name="Veri Yer Tutucusu 4"/>
          <p:cNvSpPr>
            <a:spLocks noGrp="1"/>
          </p:cNvSpPr>
          <p:nvPr>
            <p:ph type="dt" sz="half" idx="10"/>
          </p:nvPr>
        </p:nvSpPr>
        <p:spPr/>
        <p:txBody>
          <a:bodyPr/>
          <a:lstStyle/>
          <a:p>
            <a:fld id="{E2072480-10DA-4FB4-BEAE-2A1DEA90F248}" type="datetimeFigureOut">
              <a:rPr lang="tr-TR" smtClean="0"/>
              <a:t>8.11.2020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320A84BC-3F9E-4B08-9743-FC4E27FA5126}" type="slidenum">
              <a:rPr lang="tr-TR" smtClean="0"/>
              <a:t>‹#›</a:t>
            </a:fld>
            <a:endParaRPr lang="tr-TR"/>
          </a:p>
        </p:txBody>
      </p:sp>
    </p:spTree>
    <p:extLst>
      <p:ext uri="{BB962C8B-B14F-4D97-AF65-F5344CB8AC3E}">
        <p14:creationId xmlns:p14="http://schemas.microsoft.com/office/powerpoint/2010/main" val="8181750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Dikey Metin Yer Tutucusu 2"/>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E2072480-10DA-4FB4-BEAE-2A1DEA90F248}" type="datetimeFigureOut">
              <a:rPr lang="tr-TR" smtClean="0"/>
              <a:t>8.11.2020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20A84BC-3F9E-4B08-9743-FC4E27FA5126}" type="slidenum">
              <a:rPr lang="tr-TR" smtClean="0"/>
              <a:t>‹#›</a:t>
            </a:fld>
            <a:endParaRPr lang="tr-TR"/>
          </a:p>
        </p:txBody>
      </p:sp>
    </p:spTree>
    <p:extLst>
      <p:ext uri="{BB962C8B-B14F-4D97-AF65-F5344CB8AC3E}">
        <p14:creationId xmlns:p14="http://schemas.microsoft.com/office/powerpoint/2010/main" val="8478748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a:t>Asıl başlık stili için tıklatın</a:t>
            </a: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E2072480-10DA-4FB4-BEAE-2A1DEA90F248}" type="datetimeFigureOut">
              <a:rPr lang="tr-TR" smtClean="0"/>
              <a:t>8.11.2020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20A84BC-3F9E-4B08-9743-FC4E27FA5126}" type="slidenum">
              <a:rPr lang="tr-TR" smtClean="0"/>
              <a:t>‹#›</a:t>
            </a:fld>
            <a:endParaRPr lang="tr-TR"/>
          </a:p>
        </p:txBody>
      </p:sp>
    </p:spTree>
    <p:extLst>
      <p:ext uri="{BB962C8B-B14F-4D97-AF65-F5344CB8AC3E}">
        <p14:creationId xmlns:p14="http://schemas.microsoft.com/office/powerpoint/2010/main" val="8048566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 için tıklatın</a:t>
            </a: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2072480-10DA-4FB4-BEAE-2A1DEA90F248}" type="datetimeFigureOut">
              <a:rPr lang="tr-TR" smtClean="0"/>
              <a:t>8.11.2020</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0A84BC-3F9E-4B08-9743-FC4E27FA5126}" type="slidenum">
              <a:rPr lang="tr-TR" smtClean="0"/>
              <a:t>‹#›</a:t>
            </a:fld>
            <a:endParaRPr lang="tr-TR"/>
          </a:p>
        </p:txBody>
      </p:sp>
    </p:spTree>
    <p:extLst>
      <p:ext uri="{BB962C8B-B14F-4D97-AF65-F5344CB8AC3E}">
        <p14:creationId xmlns:p14="http://schemas.microsoft.com/office/powerpoint/2010/main" val="37124688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hyperlink" Target="http://www.bik.gov.tr/kurumsal/hakkimizda/" TargetMode="External"/><Relationship Id="rId2" Type="http://schemas.openxmlformats.org/officeDocument/2006/relationships/hyperlink" Target="http://www.mevzuat.gov.tr/MevzuatMetin/1.4.195.pdf" TargetMode="External"/><Relationship Id="rId1" Type="http://schemas.openxmlformats.org/officeDocument/2006/relationships/slideLayout" Target="../slideLayouts/slideLayout2.xml"/><Relationship Id="rId6" Type="http://schemas.openxmlformats.org/officeDocument/2006/relationships/hyperlink" Target="http://basinkonseyi.org.tr/basin-meslek-ilkeleri/" TargetMode="External"/><Relationship Id="rId5" Type="http://schemas.openxmlformats.org/officeDocument/2006/relationships/hyperlink" Target="http://basinkonseyi.org.tr/basin-konseyi-sozlesmesi/" TargetMode="External"/><Relationship Id="rId4" Type="http://schemas.openxmlformats.org/officeDocument/2006/relationships/hyperlink" Target="http://www.mevzuat.gov.tr/Metin.Aspx?MevzuatKod=1.3.5953&amp;MevzuatIliski=0&amp;sourceXmlSearch"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p:txBody>
          <a:bodyPr/>
          <a:lstStyle/>
          <a:p>
            <a:r>
              <a:rPr lang="tr-TR"/>
              <a:t>MİP 106 İletişim Hukuku</a:t>
            </a:r>
          </a:p>
        </p:txBody>
      </p:sp>
      <p:sp>
        <p:nvSpPr>
          <p:cNvPr id="3" name="Alt Başlık 2"/>
          <p:cNvSpPr>
            <a:spLocks noGrp="1"/>
          </p:cNvSpPr>
          <p:nvPr>
            <p:ph type="subTitle" idx="1"/>
          </p:nvPr>
        </p:nvSpPr>
        <p:spPr/>
        <p:txBody>
          <a:bodyPr vert="horz" lIns="91440" tIns="45720" rIns="91440" bIns="45720" rtlCol="0" anchor="t">
            <a:normAutofit/>
          </a:bodyPr>
          <a:lstStyle/>
          <a:p>
            <a:r>
              <a:rPr lang="tr-TR"/>
              <a:t>Yrd. Doç. Dr. Hasan Turgut</a:t>
            </a:r>
          </a:p>
        </p:txBody>
      </p:sp>
    </p:spTree>
    <p:extLst>
      <p:ext uri="{BB962C8B-B14F-4D97-AF65-F5344CB8AC3E}">
        <p14:creationId xmlns:p14="http://schemas.microsoft.com/office/powerpoint/2010/main" val="16744258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EEE8DB30-40D9-401B-8AF8-A61A9228121A}"/>
              </a:ext>
            </a:extLst>
          </p:cNvPr>
          <p:cNvSpPr>
            <a:spLocks noGrp="1"/>
          </p:cNvSpPr>
          <p:nvPr>
            <p:ph type="title"/>
          </p:nvPr>
        </p:nvSpPr>
        <p:spPr/>
        <p:txBody>
          <a:bodyPr/>
          <a:lstStyle/>
          <a:p>
            <a:r>
              <a:rPr lang="tr-TR"/>
              <a:t>Ders Konusu</a:t>
            </a:r>
          </a:p>
        </p:txBody>
      </p:sp>
      <p:sp>
        <p:nvSpPr>
          <p:cNvPr id="3" name="İçerik Yer Tutucusu 2">
            <a:extLst>
              <a:ext uri="{FF2B5EF4-FFF2-40B4-BE49-F238E27FC236}">
                <a16:creationId xmlns:a16="http://schemas.microsoft.com/office/drawing/2014/main" id="{E2219A36-D5AE-491D-9FD6-30AE0AC08B67}"/>
              </a:ext>
            </a:extLst>
          </p:cNvPr>
          <p:cNvSpPr>
            <a:spLocks noGrp="1"/>
          </p:cNvSpPr>
          <p:nvPr>
            <p:ph idx="1"/>
          </p:nvPr>
        </p:nvSpPr>
        <p:spPr/>
        <p:txBody>
          <a:bodyPr vert="horz" lIns="91440" tIns="45720" rIns="91440" bIns="45720" rtlCol="0" anchor="t">
            <a:normAutofit/>
          </a:bodyPr>
          <a:lstStyle/>
          <a:p>
            <a:pPr algn="just"/>
            <a:r>
              <a:rPr lang="tr-TR" b="1" dirty="0"/>
              <a:t>Fikir İşçiliği </a:t>
            </a:r>
            <a:r>
              <a:rPr lang="tr-TR" dirty="0"/>
              <a:t>(5953 sayılı Basın Mesleğinde Çalışanlarla Çalıştıranlar Arasındaki Münasebetlerin Tanzimi Hakkında Kanun) </a:t>
            </a:r>
          </a:p>
          <a:p>
            <a:pPr algn="just"/>
            <a:r>
              <a:rPr lang="tr-TR" b="1" dirty="0"/>
              <a:t>Süreli Yayınlarda İlan ve Reklam </a:t>
            </a:r>
            <a:r>
              <a:rPr lang="tr-TR" dirty="0"/>
              <a:t>(195 sayılı Basın-İlan Kurumu Teşkiline Dair Kanun)</a:t>
            </a:r>
          </a:p>
          <a:p>
            <a:pPr algn="just"/>
            <a:r>
              <a:rPr lang="tr-TR" b="1" dirty="0"/>
              <a:t>Süreli Yayınlarda Özdenetim </a:t>
            </a:r>
          </a:p>
        </p:txBody>
      </p:sp>
    </p:spTree>
    <p:extLst>
      <p:ext uri="{BB962C8B-B14F-4D97-AF65-F5344CB8AC3E}">
        <p14:creationId xmlns:p14="http://schemas.microsoft.com/office/powerpoint/2010/main" val="24926721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DD0FD9FD-5CBF-4B93-8F5E-B0A3716359E2}"/>
              </a:ext>
            </a:extLst>
          </p:cNvPr>
          <p:cNvSpPr>
            <a:spLocks noGrp="1"/>
          </p:cNvSpPr>
          <p:nvPr>
            <p:ph type="title"/>
          </p:nvPr>
        </p:nvSpPr>
        <p:spPr/>
        <p:txBody>
          <a:bodyPr/>
          <a:lstStyle/>
          <a:p>
            <a:r>
              <a:rPr lang="tr-TR"/>
              <a:t>Fikir İşçiliği</a:t>
            </a:r>
          </a:p>
        </p:txBody>
      </p:sp>
      <p:sp>
        <p:nvSpPr>
          <p:cNvPr id="3" name="İçerik Yer Tutucusu 2">
            <a:extLst>
              <a:ext uri="{FF2B5EF4-FFF2-40B4-BE49-F238E27FC236}">
                <a16:creationId xmlns:a16="http://schemas.microsoft.com/office/drawing/2014/main" id="{AD7BBD6A-3D2B-4859-809D-C9577022E445}"/>
              </a:ext>
            </a:extLst>
          </p:cNvPr>
          <p:cNvSpPr>
            <a:spLocks noGrp="1"/>
          </p:cNvSpPr>
          <p:nvPr>
            <p:ph idx="1"/>
          </p:nvPr>
        </p:nvSpPr>
        <p:spPr/>
        <p:txBody>
          <a:bodyPr vert="horz" lIns="91440" tIns="45720" rIns="91440" bIns="45720" rtlCol="0" anchor="t">
            <a:normAutofit/>
          </a:bodyPr>
          <a:lstStyle/>
          <a:p>
            <a:pPr algn="just"/>
            <a:r>
              <a:rPr lang="tr-TR" dirty="0"/>
              <a:t>İlk dönemlerde az sayıda hatta tek bir kişiyle gerçekleşebilen yayın faaliyetleri, profesyonelleşme ve basın yayın faaliyetlerindeki gelişmelere paralel olarak artık karmaşıklaşmış, bunun neticesi olarak çalışanlar ve çalıştıranlar arasındaki ilişkinin düzenlenmesi ihtiyacı hasıl olmuştur.</a:t>
            </a:r>
          </a:p>
          <a:p>
            <a:pPr algn="just"/>
            <a:r>
              <a:rPr lang="tr-TR" dirty="0"/>
              <a:t>Bu gereklilik, söz konusu ilişkinin özel kanunlar şeklinde ele alınması sonucunu doğurmuştur. Bunun gereği olarak Türkiye'de de 1952 yılında </a:t>
            </a:r>
            <a:r>
              <a:rPr lang="tr-TR" b="1" dirty="0"/>
              <a:t>5953 sayılı "Basın Mesleğinde Çalışanlarla Çalıştıranlar Arasındaki Münasebetlerin Tanzimi Hakkında Kanun</a:t>
            </a:r>
            <a:r>
              <a:rPr lang="tr-TR" dirty="0"/>
              <a:t>" yayınlanmıştır. Zaman içerisinde bu kanunda pek çok değişiklik gerçekleştirilmiştir.</a:t>
            </a:r>
          </a:p>
        </p:txBody>
      </p:sp>
    </p:spTree>
    <p:extLst>
      <p:ext uri="{BB962C8B-B14F-4D97-AF65-F5344CB8AC3E}">
        <p14:creationId xmlns:p14="http://schemas.microsoft.com/office/powerpoint/2010/main" val="3875082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16D7BE5E-4295-4D2E-B5DE-4ED8FFFB52F3}"/>
              </a:ext>
            </a:extLst>
          </p:cNvPr>
          <p:cNvSpPr>
            <a:spLocks noGrp="1"/>
          </p:cNvSpPr>
          <p:nvPr>
            <p:ph type="title"/>
          </p:nvPr>
        </p:nvSpPr>
        <p:spPr/>
        <p:txBody>
          <a:bodyPr/>
          <a:lstStyle/>
          <a:p>
            <a:r>
              <a:rPr lang="tr-TR"/>
              <a:t>Fikir İşçiliği</a:t>
            </a:r>
          </a:p>
        </p:txBody>
      </p:sp>
      <p:sp>
        <p:nvSpPr>
          <p:cNvPr id="3" name="İçerik Yer Tutucusu 2">
            <a:extLst>
              <a:ext uri="{FF2B5EF4-FFF2-40B4-BE49-F238E27FC236}">
                <a16:creationId xmlns:a16="http://schemas.microsoft.com/office/drawing/2014/main" id="{AC1F464E-E224-4C58-9E3D-22BDD1CE0C52}"/>
              </a:ext>
            </a:extLst>
          </p:cNvPr>
          <p:cNvSpPr>
            <a:spLocks noGrp="1"/>
          </p:cNvSpPr>
          <p:nvPr>
            <p:ph idx="1"/>
          </p:nvPr>
        </p:nvSpPr>
        <p:spPr/>
        <p:txBody>
          <a:bodyPr vert="horz" lIns="91440" tIns="45720" rIns="91440" bIns="45720" rtlCol="0" anchor="t">
            <a:normAutofit fontScale="92500" lnSpcReduction="10000"/>
          </a:bodyPr>
          <a:lstStyle/>
          <a:p>
            <a:pPr algn="just"/>
            <a:r>
              <a:rPr lang="tr-TR"/>
              <a:t>Bu Kanun hükümleri Türkiye'de yayınlanan </a:t>
            </a:r>
            <a:r>
              <a:rPr lang="tr-TR" u="sng"/>
              <a:t>gazete ve mevkutelerle haber ve fotoğraf ajanslarında</a:t>
            </a:r>
            <a:r>
              <a:rPr lang="tr-TR"/>
              <a:t> her türlü fikir ve sanat işlerinde çalışan ve İş Kanunundaki "işçi" tarifi şümulü haricinde kalan kimselerle bunların işverenleri hakkında uygulanır.</a:t>
            </a:r>
          </a:p>
          <a:p>
            <a:pPr algn="just"/>
            <a:r>
              <a:rPr lang="tr-TR"/>
              <a:t> Bu Kanunun şümulüne giren fikir ve sanat işlerinde ücret karşılığı çalışanlara </a:t>
            </a:r>
            <a:r>
              <a:rPr lang="tr-TR" b="1" u="sng"/>
              <a:t>gazeteci</a:t>
            </a:r>
            <a:r>
              <a:rPr lang="tr-TR"/>
              <a:t> denir (5953 sayılı kanun 1. madde).</a:t>
            </a:r>
          </a:p>
          <a:p>
            <a:pPr algn="just"/>
            <a:r>
              <a:rPr lang="tr-TR"/>
              <a:t>Görüldüğü üzere kanun süreli yayınlarda çalışanları ve 4857 sayılı İş Kanunu kapsamı dışında yer alanları fikir işçisi olarak tanımlamaktadır. Bu nedenle süreli olmayan yayınlarda çalışanların bu kanun kapsamında değerlendirilmesi mümkün değildir. Yine benzer şekilde kanunun 2. maddesinde kamu kurumlarına ait süreli yayınlarda istihdam edilen memurlar ve hizmetliler de fikir işçisi kapsamına girmemektedir.</a:t>
            </a:r>
          </a:p>
        </p:txBody>
      </p:sp>
    </p:spTree>
    <p:extLst>
      <p:ext uri="{BB962C8B-B14F-4D97-AF65-F5344CB8AC3E}">
        <p14:creationId xmlns:p14="http://schemas.microsoft.com/office/powerpoint/2010/main" val="32375578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1722DAD5-1439-410C-BE75-DA615A811C7F}"/>
              </a:ext>
            </a:extLst>
          </p:cNvPr>
          <p:cNvSpPr>
            <a:spLocks noGrp="1"/>
          </p:cNvSpPr>
          <p:nvPr>
            <p:ph type="title"/>
          </p:nvPr>
        </p:nvSpPr>
        <p:spPr/>
        <p:txBody>
          <a:bodyPr/>
          <a:lstStyle/>
          <a:p>
            <a:r>
              <a:rPr lang="tr-TR"/>
              <a:t>Basın-İş Sözleşmesinin Kurulması</a:t>
            </a:r>
          </a:p>
        </p:txBody>
      </p:sp>
      <p:sp>
        <p:nvSpPr>
          <p:cNvPr id="3" name="İçerik Yer Tutucusu 2">
            <a:extLst>
              <a:ext uri="{FF2B5EF4-FFF2-40B4-BE49-F238E27FC236}">
                <a16:creationId xmlns:a16="http://schemas.microsoft.com/office/drawing/2014/main" id="{59A4E3A9-B519-47A4-9578-6B76F2D55C1E}"/>
              </a:ext>
            </a:extLst>
          </p:cNvPr>
          <p:cNvSpPr>
            <a:spLocks noGrp="1"/>
          </p:cNvSpPr>
          <p:nvPr>
            <p:ph idx="1"/>
          </p:nvPr>
        </p:nvSpPr>
        <p:spPr/>
        <p:txBody>
          <a:bodyPr vert="horz" lIns="91440" tIns="45720" rIns="91440" bIns="45720" rtlCol="0" anchor="t">
            <a:normAutofit/>
          </a:bodyPr>
          <a:lstStyle/>
          <a:p>
            <a:pPr algn="just"/>
            <a:r>
              <a:rPr lang="tr-TR" i="1"/>
              <a:t>Yazılı mukavele ve terfi esası: </a:t>
            </a:r>
            <a:endParaRPr lang="tr-TR"/>
          </a:p>
          <a:p>
            <a:pPr algn="just"/>
            <a:r>
              <a:rPr lang="tr-TR" b="1"/>
              <a:t>Madde 4 – (Değişik: 4/1/1961 - 212/1 </a:t>
            </a:r>
            <a:r>
              <a:rPr lang="tr-TR" b="1" err="1"/>
              <a:t>md.</a:t>
            </a:r>
            <a:r>
              <a:rPr lang="tr-TR" b="1"/>
              <a:t>)</a:t>
            </a:r>
            <a:r>
              <a:rPr lang="tr-TR"/>
              <a:t> Gazeteci ile kendisini çalıştıran işveren arasındaki iş akdinin </a:t>
            </a:r>
            <a:r>
              <a:rPr lang="tr-TR" b="1" u="sng"/>
              <a:t>yazılı şekilde</a:t>
            </a:r>
            <a:r>
              <a:rPr lang="tr-TR"/>
              <a:t> yapılması mecburidir. Mukavelede aşağıdaki hususların gösterilmesi şarttır: </a:t>
            </a:r>
          </a:p>
          <a:p>
            <a:pPr lvl="1" algn="just"/>
            <a:r>
              <a:rPr lang="tr-TR" b="1"/>
              <a:t>a) İşin nev'i, </a:t>
            </a:r>
          </a:p>
          <a:p>
            <a:pPr lvl="1" algn="just"/>
            <a:r>
              <a:rPr lang="tr-TR" b="1"/>
              <a:t>b) Ücret miktarı, </a:t>
            </a:r>
          </a:p>
          <a:p>
            <a:pPr lvl="1" algn="just"/>
            <a:r>
              <a:rPr lang="tr-TR" b="1"/>
              <a:t>c) Gazetecinin kıdemi, İş nev'inin ve ücretin değişikliğinde mukaveleye derci mecburidir. </a:t>
            </a:r>
          </a:p>
          <a:p>
            <a:pPr algn="just"/>
            <a:r>
              <a:rPr lang="tr-TR" b="1"/>
              <a:t>İki yıl</a:t>
            </a:r>
            <a:r>
              <a:rPr lang="tr-TR"/>
              <a:t> gazetede çalışmış olan gazeteci </a:t>
            </a:r>
            <a:r>
              <a:rPr lang="tr-TR" u="sng" err="1"/>
              <a:t>terfiye</a:t>
            </a:r>
            <a:r>
              <a:rPr lang="tr-TR" u="sng"/>
              <a:t> hak kazanır</a:t>
            </a:r>
            <a:r>
              <a:rPr lang="tr-TR"/>
              <a:t>. Terfi mukavelede tespit edilen yüzde nispetinde yapılır.</a:t>
            </a:r>
          </a:p>
        </p:txBody>
      </p:sp>
    </p:spTree>
    <p:extLst>
      <p:ext uri="{BB962C8B-B14F-4D97-AF65-F5344CB8AC3E}">
        <p14:creationId xmlns:p14="http://schemas.microsoft.com/office/powerpoint/2010/main" val="10266308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FCBAE68C-D8EF-48BC-B987-835C0E1D39DB}"/>
              </a:ext>
            </a:extLst>
          </p:cNvPr>
          <p:cNvSpPr>
            <a:spLocks noGrp="1"/>
          </p:cNvSpPr>
          <p:nvPr>
            <p:ph type="title"/>
          </p:nvPr>
        </p:nvSpPr>
        <p:spPr/>
        <p:txBody>
          <a:bodyPr/>
          <a:lstStyle/>
          <a:p>
            <a:r>
              <a:rPr lang="tr-TR"/>
              <a:t>İş Sözleşmesinin Kurulması</a:t>
            </a:r>
          </a:p>
        </p:txBody>
      </p:sp>
      <p:sp>
        <p:nvSpPr>
          <p:cNvPr id="3" name="İçerik Yer Tutucusu 2">
            <a:extLst>
              <a:ext uri="{FF2B5EF4-FFF2-40B4-BE49-F238E27FC236}">
                <a16:creationId xmlns:a16="http://schemas.microsoft.com/office/drawing/2014/main" id="{139011E5-CC84-442F-9AED-2CEB4244713A}"/>
              </a:ext>
            </a:extLst>
          </p:cNvPr>
          <p:cNvSpPr>
            <a:spLocks noGrp="1"/>
          </p:cNvSpPr>
          <p:nvPr>
            <p:ph idx="1"/>
          </p:nvPr>
        </p:nvSpPr>
        <p:spPr/>
        <p:txBody>
          <a:bodyPr vert="horz" lIns="91440" tIns="45720" rIns="91440" bIns="45720" rtlCol="0" anchor="t">
            <a:normAutofit/>
          </a:bodyPr>
          <a:lstStyle/>
          <a:p>
            <a:pPr algn="just"/>
            <a:r>
              <a:rPr lang="tr-TR"/>
              <a:t>İş sözleşmesinin kurulması yazılı şekilde olmak zorundadır. Bununla birlikte İçel'e göre sözleşmenin yazılı olmadan kurulmuş olması gazetecinin aleyhine kullanılamaz. Yazılı olmasa da çalıştırılan gazeteci ücrete hak kazanır (2015: 235).</a:t>
            </a:r>
          </a:p>
          <a:p>
            <a:pPr algn="just"/>
            <a:r>
              <a:rPr lang="tr-TR"/>
              <a:t>Yine sözleşmede iş sözleşmesinin kurulması sırasında ücret ve işin niteliğinde değişiklik sözleşmeye kaydedilmelidir.</a:t>
            </a:r>
          </a:p>
          <a:p>
            <a:pPr algn="just"/>
            <a:r>
              <a:rPr lang="tr-TR"/>
              <a:t>"İki yılda kıdem hakkı kazanma" hakkı nedeniyle sözleşmede kıdem hakkında gerçekleştirilecek değişikliğin iki yılın altında olamayacağı açıktır.</a:t>
            </a:r>
          </a:p>
        </p:txBody>
      </p:sp>
    </p:spTree>
    <p:extLst>
      <p:ext uri="{BB962C8B-B14F-4D97-AF65-F5344CB8AC3E}">
        <p14:creationId xmlns:p14="http://schemas.microsoft.com/office/powerpoint/2010/main" val="20157178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60460DFB-A724-43C5-8B84-128A846FFEC5}"/>
              </a:ext>
            </a:extLst>
          </p:cNvPr>
          <p:cNvSpPr>
            <a:spLocks noGrp="1"/>
          </p:cNvSpPr>
          <p:nvPr>
            <p:ph type="title"/>
          </p:nvPr>
        </p:nvSpPr>
        <p:spPr/>
        <p:txBody>
          <a:bodyPr/>
          <a:lstStyle/>
          <a:p>
            <a:r>
              <a:rPr lang="tr-TR"/>
              <a:t>Sözleşmenin Sona Ermesi (Çalışan Tarafından Fesih)</a:t>
            </a:r>
          </a:p>
        </p:txBody>
      </p:sp>
      <p:sp>
        <p:nvSpPr>
          <p:cNvPr id="3" name="İçerik Yer Tutucusu 2">
            <a:extLst>
              <a:ext uri="{FF2B5EF4-FFF2-40B4-BE49-F238E27FC236}">
                <a16:creationId xmlns:a16="http://schemas.microsoft.com/office/drawing/2014/main" id="{E6CAD159-1592-4F36-86D1-7C72197E0F64}"/>
              </a:ext>
            </a:extLst>
          </p:cNvPr>
          <p:cNvSpPr>
            <a:spLocks noGrp="1"/>
          </p:cNvSpPr>
          <p:nvPr>
            <p:ph idx="1"/>
          </p:nvPr>
        </p:nvSpPr>
        <p:spPr/>
        <p:txBody>
          <a:bodyPr vert="horz" lIns="91440" tIns="45720" rIns="91440" bIns="45720" rtlCol="0" anchor="t">
            <a:normAutofit fontScale="92500" lnSpcReduction="10000"/>
          </a:bodyPr>
          <a:lstStyle/>
          <a:p>
            <a:pPr algn="just"/>
            <a:r>
              <a:rPr lang="tr-TR" i="1"/>
              <a:t>Akdin gazeteci tarafından feshi:</a:t>
            </a:r>
          </a:p>
          <a:p>
            <a:pPr algn="just"/>
            <a:r>
              <a:rPr lang="tr-TR"/>
              <a:t> </a:t>
            </a:r>
            <a:r>
              <a:rPr lang="tr-TR" b="1"/>
              <a:t>Madde 7 –</a:t>
            </a:r>
            <a:r>
              <a:rPr lang="tr-TR"/>
              <a:t> Gazeteci en az </a:t>
            </a:r>
            <a:r>
              <a:rPr lang="tr-TR" b="1"/>
              <a:t>bir ay </a:t>
            </a:r>
            <a:r>
              <a:rPr lang="tr-TR"/>
              <a:t>evvel işverene yazılı ihbarda bulunmak suretiyle iş akdini her zaman feshedebilir.</a:t>
            </a:r>
          </a:p>
          <a:p>
            <a:pPr algn="just"/>
            <a:r>
              <a:rPr lang="tr-TR"/>
              <a:t>Görüldüğü üzere iş sözleşmesinin normal bir şekilde gazeteci için ihbar mühleti 1 ay olarak belirlenmiştir. Yine sözleşmede bu süre tarafların uzlaşmasıyla uzatılabilirse de, kısaltılamaz (Md. 9).</a:t>
            </a:r>
          </a:p>
          <a:p>
            <a:pPr algn="just"/>
            <a:r>
              <a:rPr lang="tr-TR"/>
              <a:t>Bunun dışında kanunun 11. Maddesinde gazetecinin iş akdini sonlandırabileceği başka bir durum da bulunmaktadır. Buna göre, "</a:t>
            </a:r>
            <a:r>
              <a:rPr lang="tr-TR" i="1"/>
              <a:t>Bir mevkutenin veçhe ve karakterinde gazeteci için </a:t>
            </a:r>
            <a:r>
              <a:rPr lang="tr-TR" i="1" u="sng"/>
              <a:t>şeref veya şöhretini veya umumiyetle manevi menfaatlerini ihlal edici bir vaziyet ihdas edecek şekilde bariz bir değişiklik vukuu halinde</a:t>
            </a:r>
            <a:r>
              <a:rPr lang="tr-TR" i="1"/>
              <a:t>, gazeteci ihbar mühletini beklemeden akdi feshedebilir</a:t>
            </a:r>
            <a:r>
              <a:rPr lang="tr-TR"/>
              <a:t>".</a:t>
            </a:r>
          </a:p>
        </p:txBody>
      </p:sp>
    </p:spTree>
    <p:extLst>
      <p:ext uri="{BB962C8B-B14F-4D97-AF65-F5344CB8AC3E}">
        <p14:creationId xmlns:p14="http://schemas.microsoft.com/office/powerpoint/2010/main" val="38912482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F0E4A08D-069F-45D2-88C7-C4C74EBB8D1C}"/>
              </a:ext>
            </a:extLst>
          </p:cNvPr>
          <p:cNvSpPr>
            <a:spLocks noGrp="1"/>
          </p:cNvSpPr>
          <p:nvPr>
            <p:ph type="title"/>
          </p:nvPr>
        </p:nvSpPr>
        <p:spPr/>
        <p:txBody>
          <a:bodyPr/>
          <a:lstStyle/>
          <a:p>
            <a:pPr algn="just"/>
            <a:r>
              <a:rPr lang="tr-TR"/>
              <a:t>Sözleşmenin Sona Ermesi (Çalıştıran Tarafından Fesih)</a:t>
            </a:r>
          </a:p>
        </p:txBody>
      </p:sp>
      <p:sp>
        <p:nvSpPr>
          <p:cNvPr id="3" name="İçerik Yer Tutucusu 2">
            <a:extLst>
              <a:ext uri="{FF2B5EF4-FFF2-40B4-BE49-F238E27FC236}">
                <a16:creationId xmlns:a16="http://schemas.microsoft.com/office/drawing/2014/main" id="{B9A0BC9B-563C-4198-8ED4-84955EE93C3E}"/>
              </a:ext>
            </a:extLst>
          </p:cNvPr>
          <p:cNvSpPr>
            <a:spLocks noGrp="1"/>
          </p:cNvSpPr>
          <p:nvPr>
            <p:ph idx="1"/>
          </p:nvPr>
        </p:nvSpPr>
        <p:spPr/>
        <p:txBody>
          <a:bodyPr vert="horz" lIns="91440" tIns="45720" rIns="91440" bIns="45720" rtlCol="0" anchor="t">
            <a:normAutofit fontScale="62500" lnSpcReduction="20000"/>
          </a:bodyPr>
          <a:lstStyle/>
          <a:p>
            <a:pPr algn="just"/>
            <a:r>
              <a:rPr lang="tr-TR" i="1"/>
              <a:t>Akdin işveren tarafından feshi ve kıdem tazminatı: </a:t>
            </a:r>
            <a:endParaRPr lang="tr-TR"/>
          </a:p>
          <a:p>
            <a:pPr algn="just"/>
            <a:r>
              <a:rPr lang="tr-TR" b="1"/>
              <a:t>Madde 6 – (Değişik: 4/1/1961 - 212/1 </a:t>
            </a:r>
            <a:r>
              <a:rPr lang="tr-TR" b="1" err="1"/>
              <a:t>md.</a:t>
            </a:r>
            <a:r>
              <a:rPr lang="tr-TR" b="1"/>
              <a:t>)</a:t>
            </a:r>
            <a:r>
              <a:rPr lang="tr-TR"/>
              <a:t> Meslekte </a:t>
            </a:r>
            <a:r>
              <a:rPr lang="tr-TR" u="sng"/>
              <a:t>en az beş yıl çalışmış</a:t>
            </a:r>
            <a:r>
              <a:rPr lang="tr-TR"/>
              <a:t> olan gazetecilere </a:t>
            </a:r>
            <a:r>
              <a:rPr lang="tr-TR" b="1"/>
              <a:t>kıdem hakkı </a:t>
            </a:r>
            <a:r>
              <a:rPr lang="tr-TR"/>
              <a:t>tanınır. Kıdem hakkı gazetecinin mesleğe ilk giriş tarihinden itibaren hesaplanır. </a:t>
            </a:r>
            <a:r>
              <a:rPr lang="tr-TR" u="sng"/>
              <a:t>Akdin feshi halinde gazeteci, bu süreye göre hesaplanacak tazminatı almaya hak kazanır.</a:t>
            </a:r>
            <a:r>
              <a:rPr lang="tr-TR"/>
              <a:t> Birinci maddenin şümulüne giren bir işyerinde işverenle arasındaki hizmet münasebeti bir veya müteaddit mukaveleye istinaden fasılasız olarak </a:t>
            </a:r>
            <a:r>
              <a:rPr lang="tr-TR" u="sng"/>
              <a:t>en az beş yıl sürmüş olan gazetecinin</a:t>
            </a:r>
            <a:r>
              <a:rPr lang="tr-TR"/>
              <a:t> işine son verilmesi yapılacak yazılı ihbardan itibaren </a:t>
            </a:r>
            <a:r>
              <a:rPr lang="tr-TR" b="1"/>
              <a:t>üç ay</a:t>
            </a:r>
            <a:r>
              <a:rPr lang="tr-TR"/>
              <a:t> geçtikten sonra muteber olur. </a:t>
            </a:r>
            <a:r>
              <a:rPr lang="tr-TR" u="sng"/>
              <a:t>Beş seneden az</a:t>
            </a:r>
            <a:r>
              <a:rPr lang="tr-TR"/>
              <a:t> hizmeti olanlar için bu ihbar müddeti </a:t>
            </a:r>
            <a:r>
              <a:rPr lang="tr-TR" b="1"/>
              <a:t>bir aydır</a:t>
            </a:r>
            <a:r>
              <a:rPr lang="tr-TR"/>
              <a:t>. İhbar müddetinin son günü olan tarih tazminata esas tutulur ve yıllık izinden sayılmaz. </a:t>
            </a:r>
            <a:r>
              <a:rPr lang="tr-TR" u="sng"/>
              <a:t>Gazeteci yıllık iznini kullanmamışsa, işine son verilmesi halinde, izin müddetine ait ücreti kendisine peşin olarak verilir.</a:t>
            </a:r>
            <a:r>
              <a:rPr lang="tr-TR"/>
              <a:t> Hizmetine bu madde hükümlerine göre son verilen gazeteciye feshi ihbar edilen mukavelenin </a:t>
            </a:r>
            <a:r>
              <a:rPr lang="tr-TR" err="1"/>
              <a:t>taallük</a:t>
            </a:r>
            <a:r>
              <a:rPr lang="tr-TR"/>
              <a:t> ettiği her hizmet yılı veya küsuru için, son aylığı esas ittihaz olunmak suretiyle </a:t>
            </a:r>
            <a:r>
              <a:rPr lang="tr-TR" u="sng"/>
              <a:t>her yıl için bir aylık ücreti miktarında tazminat verilir</a:t>
            </a:r>
            <a:r>
              <a:rPr lang="tr-TR"/>
              <a:t>. Ancak, yıllık hizmetin altı aydan az kısmı nazara alınmaz. İlk mukavele yılında bu miktar hesaplanmaz.</a:t>
            </a:r>
          </a:p>
          <a:p>
            <a:pPr algn="just"/>
            <a:r>
              <a:rPr lang="tr-TR"/>
              <a:t>Bir defa kıdem tazminatı alan gazetecinin kıdemi, yeni işine girişinden itibaren hesaplanır. Ancak, buna aykırı olarak işverenle gazeteci arasında yapılacak mukavele muteberdir. </a:t>
            </a:r>
            <a:r>
              <a:rPr lang="tr-TR" b="1" u="sng"/>
              <a:t>İşverenin maddi imkansızlık sebebiyle gazetecinin tazminatını bir defada ödeyememesi halinde, tediye en çok dört taksitte yapılır ve bu taksitlerin tamamının süresi bir yılı geçemez</a:t>
            </a:r>
            <a:r>
              <a:rPr lang="tr-TR"/>
              <a:t>. Ancak, bu bölünme o iş yerinin mali vergisini tahakkuk ettiren maliye şubesinin, müessesenin zarar etmekte olduğu kararı üzerine yapılabilir. (Ek: 9/8/2002-4773/12 </a:t>
            </a:r>
            <a:r>
              <a:rPr lang="tr-TR" err="1"/>
              <a:t>md.</a:t>
            </a:r>
            <a:r>
              <a:rPr lang="tr-TR"/>
              <a:t>; Değişik: 22/5/2003-4857/116 </a:t>
            </a:r>
            <a:r>
              <a:rPr lang="tr-TR" err="1"/>
              <a:t>md.</a:t>
            </a:r>
            <a:r>
              <a:rPr lang="tr-TR"/>
              <a:t>) İş Kanununun 18, 19, 20, 21 ve 29 uncu maddesi hükümleri kıyas yoluyla uygulanır. </a:t>
            </a:r>
          </a:p>
        </p:txBody>
      </p:sp>
    </p:spTree>
    <p:extLst>
      <p:ext uri="{BB962C8B-B14F-4D97-AF65-F5344CB8AC3E}">
        <p14:creationId xmlns:p14="http://schemas.microsoft.com/office/powerpoint/2010/main" val="7261567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7A8AA36F-F6D0-40AD-81E8-6EBBD915AA2B}"/>
              </a:ext>
            </a:extLst>
          </p:cNvPr>
          <p:cNvSpPr>
            <a:spLocks noGrp="1"/>
          </p:cNvSpPr>
          <p:nvPr>
            <p:ph type="title"/>
          </p:nvPr>
        </p:nvSpPr>
        <p:spPr/>
        <p:txBody>
          <a:bodyPr/>
          <a:lstStyle/>
          <a:p>
            <a:pPr algn="just"/>
            <a:r>
              <a:rPr lang="tr-TR"/>
              <a:t>Sözleşmenin Sona Ermesi (Çalıştıran Tarafından Fesih)</a:t>
            </a:r>
          </a:p>
          <a:p>
            <a:endParaRPr lang="tr-TR"/>
          </a:p>
        </p:txBody>
      </p:sp>
      <p:sp>
        <p:nvSpPr>
          <p:cNvPr id="3" name="İçerik Yer Tutucusu 2">
            <a:extLst>
              <a:ext uri="{FF2B5EF4-FFF2-40B4-BE49-F238E27FC236}">
                <a16:creationId xmlns:a16="http://schemas.microsoft.com/office/drawing/2014/main" id="{C797865C-E665-4BB0-9EF4-E6642B07DEFE}"/>
              </a:ext>
            </a:extLst>
          </p:cNvPr>
          <p:cNvSpPr>
            <a:spLocks noGrp="1"/>
          </p:cNvSpPr>
          <p:nvPr>
            <p:ph idx="1"/>
          </p:nvPr>
        </p:nvSpPr>
        <p:spPr/>
        <p:txBody>
          <a:bodyPr vert="horz" lIns="91440" tIns="45720" rIns="91440" bIns="45720" rtlCol="0" anchor="t">
            <a:normAutofit/>
          </a:bodyPr>
          <a:lstStyle/>
          <a:p>
            <a:pPr algn="just"/>
            <a:r>
              <a:rPr lang="tr-TR"/>
              <a:t>Görüldüğü üzere kanuna göre sadece kıdem tazminatı değil aynı zamanda salt fesihten dolayı fesih tazminatı öngörülmüştür.</a:t>
            </a:r>
          </a:p>
          <a:p>
            <a:pPr algn="just"/>
            <a:r>
              <a:rPr lang="tr-TR"/>
              <a:t>Buna göre, son aylık esas alınmak üzere her hizmet yılı için bir aylık gazeteciye tazminat olarak ödenir. Burada kıdem tazminatının dışında beş yıl şartı aranmadığı için bu haktan tüm çalışanlar eşit şartlar altında faydalanacaklardır (İçel, 2015: 239).</a:t>
            </a:r>
          </a:p>
        </p:txBody>
      </p:sp>
    </p:spTree>
    <p:extLst>
      <p:ext uri="{BB962C8B-B14F-4D97-AF65-F5344CB8AC3E}">
        <p14:creationId xmlns:p14="http://schemas.microsoft.com/office/powerpoint/2010/main" val="21903108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8149BBD3-D8B5-444B-BDE9-B56C816DAEAA}"/>
              </a:ext>
            </a:extLst>
          </p:cNvPr>
          <p:cNvSpPr>
            <a:spLocks noGrp="1"/>
          </p:cNvSpPr>
          <p:nvPr>
            <p:ph type="title"/>
          </p:nvPr>
        </p:nvSpPr>
        <p:spPr/>
        <p:txBody>
          <a:bodyPr/>
          <a:lstStyle/>
          <a:p>
            <a:pPr algn="just"/>
            <a:r>
              <a:rPr lang="tr-TR"/>
              <a:t>Feshin Olmayacağı Haller</a:t>
            </a:r>
          </a:p>
        </p:txBody>
      </p:sp>
      <p:sp>
        <p:nvSpPr>
          <p:cNvPr id="3" name="İçerik Yer Tutucusu 2">
            <a:extLst>
              <a:ext uri="{FF2B5EF4-FFF2-40B4-BE49-F238E27FC236}">
                <a16:creationId xmlns:a16="http://schemas.microsoft.com/office/drawing/2014/main" id="{42A51149-5CFA-4F08-A91C-EB5C1D042225}"/>
              </a:ext>
            </a:extLst>
          </p:cNvPr>
          <p:cNvSpPr>
            <a:spLocks noGrp="1"/>
          </p:cNvSpPr>
          <p:nvPr>
            <p:ph idx="1"/>
          </p:nvPr>
        </p:nvSpPr>
        <p:spPr/>
        <p:txBody>
          <a:bodyPr vert="horz" lIns="91440" tIns="45720" rIns="91440" bIns="45720" rtlCol="0" anchor="t">
            <a:normAutofit/>
          </a:bodyPr>
          <a:lstStyle/>
          <a:p>
            <a:pPr algn="just"/>
            <a:r>
              <a:rPr lang="tr-TR" i="1"/>
              <a:t>Akdin tatbik edilmediği hallerde fesih:</a:t>
            </a:r>
            <a:r>
              <a:rPr lang="tr-TR"/>
              <a:t> </a:t>
            </a:r>
          </a:p>
          <a:p>
            <a:pPr algn="just"/>
            <a:r>
              <a:rPr lang="tr-TR" b="1"/>
              <a:t>Madde 12 – (Değişik: 4/1/1961 - 212/1 </a:t>
            </a:r>
            <a:r>
              <a:rPr lang="tr-TR" b="1" err="1"/>
              <a:t>md.</a:t>
            </a:r>
            <a:r>
              <a:rPr lang="tr-TR" b="1"/>
              <a:t>)</a:t>
            </a:r>
            <a:r>
              <a:rPr lang="tr-TR"/>
              <a:t> </a:t>
            </a:r>
            <a:r>
              <a:rPr lang="tr-TR" u="sng"/>
              <a:t>Gazetecinin uğradığı hastalık sebebiyle iş akdi işveren tarafından feshedilemez.</a:t>
            </a:r>
            <a:r>
              <a:rPr lang="tr-TR"/>
              <a:t> Ancak, bu </a:t>
            </a:r>
            <a:r>
              <a:rPr lang="tr-TR" u="sng"/>
              <a:t>hastalığın altı aydan fazla uzaması halinde</a:t>
            </a:r>
            <a:r>
              <a:rPr lang="tr-TR"/>
              <a:t> tazminat verilmek suretiyle akdin feshi cihetine gidilebilir.</a:t>
            </a:r>
          </a:p>
          <a:p>
            <a:pPr algn="just"/>
            <a:r>
              <a:rPr lang="tr-TR"/>
              <a:t>Bu maddenin birinci fıkrasında yazılı haller dolayısıyla vazife göremeyecek duruma düşüp de işveren tarafından işinden çıkarılan gazeteci, </a:t>
            </a:r>
            <a:r>
              <a:rPr lang="tr-TR" u="sng"/>
              <a:t>azami bir yıl içinde iyileştiği takdirde tekrar eski işine tercihan</a:t>
            </a:r>
            <a:r>
              <a:rPr lang="tr-TR"/>
              <a:t> alınır. </a:t>
            </a:r>
          </a:p>
        </p:txBody>
      </p:sp>
    </p:spTree>
    <p:extLst>
      <p:ext uri="{BB962C8B-B14F-4D97-AF65-F5344CB8AC3E}">
        <p14:creationId xmlns:p14="http://schemas.microsoft.com/office/powerpoint/2010/main" val="37275605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338430A4-C7DA-4E6E-8DDF-2A94061FE962}"/>
              </a:ext>
            </a:extLst>
          </p:cNvPr>
          <p:cNvSpPr>
            <a:spLocks noGrp="1"/>
          </p:cNvSpPr>
          <p:nvPr>
            <p:ph type="title"/>
          </p:nvPr>
        </p:nvSpPr>
        <p:spPr/>
        <p:txBody>
          <a:bodyPr/>
          <a:lstStyle/>
          <a:p>
            <a:r>
              <a:rPr lang="tr-TR"/>
              <a:t>Sözleşmeyi Sonlandıran Diğer Haller</a:t>
            </a:r>
          </a:p>
        </p:txBody>
      </p:sp>
      <p:sp>
        <p:nvSpPr>
          <p:cNvPr id="3" name="İçerik Yer Tutucusu 2">
            <a:extLst>
              <a:ext uri="{FF2B5EF4-FFF2-40B4-BE49-F238E27FC236}">
                <a16:creationId xmlns:a16="http://schemas.microsoft.com/office/drawing/2014/main" id="{27D8F8E2-37F6-44DD-A08A-CF14EB539847}"/>
              </a:ext>
            </a:extLst>
          </p:cNvPr>
          <p:cNvSpPr>
            <a:spLocks noGrp="1"/>
          </p:cNvSpPr>
          <p:nvPr>
            <p:ph idx="1"/>
          </p:nvPr>
        </p:nvSpPr>
        <p:spPr/>
        <p:txBody>
          <a:bodyPr vert="horz" lIns="91440" tIns="45720" rIns="91440" bIns="45720" rtlCol="0" anchor="t">
            <a:normAutofit/>
          </a:bodyPr>
          <a:lstStyle/>
          <a:p>
            <a:pPr algn="just"/>
            <a:r>
              <a:rPr lang="tr-TR"/>
              <a:t>Sözleşme süresinin sona ermesi.</a:t>
            </a:r>
          </a:p>
          <a:p>
            <a:pPr algn="just"/>
            <a:r>
              <a:rPr lang="tr-TR"/>
              <a:t>Yayının tatili halinde, çalışanların iki ay süreyle ücretlerini almaları öngörülmüştür. Bu süreden sonra sözleşme sona erecektir.</a:t>
            </a:r>
          </a:p>
          <a:p>
            <a:pPr algn="just"/>
            <a:r>
              <a:rPr lang="tr-TR"/>
              <a:t>Ölüm de yine sözleşmeyi sonlandıran bir diğer haldir. Ölüm halinde gazetecinin yakınlarına ölüm tazminatı verilmesi öngörülmüştür. "</a:t>
            </a:r>
            <a:r>
              <a:rPr lang="tr-TR" i="1"/>
              <a:t>Gazetecinin ölümü sebebiyle iş akdinin sona ermesi halinde, eşi ve çocuklarına ve bunlar bulunmadığı takdirde geçimi kendisine terettüp eden ailesi efradına müteveffanın aylık ücretinin üç mislinden az olmamak üzere, kıdem hakkı tutarında ölüm tazminatı verilir</a:t>
            </a:r>
            <a:r>
              <a:rPr lang="tr-TR"/>
              <a:t>" (18 Md.)</a:t>
            </a:r>
          </a:p>
        </p:txBody>
      </p:sp>
    </p:spTree>
    <p:extLst>
      <p:ext uri="{BB962C8B-B14F-4D97-AF65-F5344CB8AC3E}">
        <p14:creationId xmlns:p14="http://schemas.microsoft.com/office/powerpoint/2010/main" val="26680200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889B0FDF-F37A-4C95-AF7E-091E3D95B891}"/>
              </a:ext>
            </a:extLst>
          </p:cNvPr>
          <p:cNvSpPr>
            <a:spLocks noGrp="1"/>
          </p:cNvSpPr>
          <p:nvPr>
            <p:ph type="title"/>
          </p:nvPr>
        </p:nvSpPr>
        <p:spPr/>
        <p:txBody>
          <a:bodyPr/>
          <a:lstStyle/>
          <a:p>
            <a:r>
              <a:rPr lang="tr-TR"/>
              <a:t>Fikir İşçisinin Hakları (Ücret)</a:t>
            </a:r>
          </a:p>
        </p:txBody>
      </p:sp>
      <p:sp>
        <p:nvSpPr>
          <p:cNvPr id="3" name="İçerik Yer Tutucusu 2">
            <a:extLst>
              <a:ext uri="{FF2B5EF4-FFF2-40B4-BE49-F238E27FC236}">
                <a16:creationId xmlns:a16="http://schemas.microsoft.com/office/drawing/2014/main" id="{F9D079A8-5DC7-45F5-97F6-ECCC3161C2A0}"/>
              </a:ext>
            </a:extLst>
          </p:cNvPr>
          <p:cNvSpPr>
            <a:spLocks noGrp="1"/>
          </p:cNvSpPr>
          <p:nvPr>
            <p:ph idx="1"/>
          </p:nvPr>
        </p:nvSpPr>
        <p:spPr/>
        <p:txBody>
          <a:bodyPr vert="horz" lIns="91440" tIns="45720" rIns="91440" bIns="45720" rtlCol="0" anchor="t">
            <a:normAutofit fontScale="62500" lnSpcReduction="20000"/>
          </a:bodyPr>
          <a:lstStyle/>
          <a:p>
            <a:r>
              <a:rPr lang="tr-TR" i="1"/>
              <a:t>Ücret:</a:t>
            </a:r>
          </a:p>
          <a:p>
            <a:pPr algn="just"/>
            <a:r>
              <a:rPr lang="tr-TR"/>
              <a:t> </a:t>
            </a:r>
            <a:r>
              <a:rPr lang="tr-TR" b="1"/>
              <a:t>Madde 14 – (Değişik: 4/1/1961 - 212/1 </a:t>
            </a:r>
            <a:r>
              <a:rPr lang="tr-TR" b="1" err="1"/>
              <a:t>md.</a:t>
            </a:r>
            <a:r>
              <a:rPr lang="tr-TR" b="1"/>
              <a:t>) (Değişik birinci fıkra: 17/4/2008-5754/83 </a:t>
            </a:r>
            <a:r>
              <a:rPr lang="tr-TR" b="1" err="1"/>
              <a:t>md.</a:t>
            </a:r>
            <a:r>
              <a:rPr lang="tr-TR"/>
              <a:t>) </a:t>
            </a:r>
            <a:r>
              <a:rPr lang="tr-TR" b="1"/>
              <a:t>Kararlaştırılan ücret, her ay peşin olarak ödenir.</a:t>
            </a:r>
            <a:r>
              <a:rPr lang="tr-TR"/>
              <a:t> İlave ücretlerin sigorta primlerinin ödenmesi mecburidir. Çalıştırılan gazetecinin ücret, prim, ikramiye ve bu nitelikteki her çeşit istihkakının özel olarak açılan banka hesabına yatırılmak suretiyle ödenmesi hususunda; tabi olduğu vergi mükellefiyeti türü, işletme büyüklüğü, çalıştırdığı gazeteci sayısı, işyerinin bulunduğu il ve benzeri gibi unsurları dikkate alarak işverenleri zorunlu tutmaya, banka hesabına yatırılacak ücret, prim, ikramiye ve bu nitelikteki her çeşit istihkakın, brüt ya da kanuni kesintiler düşüldükten sonra kalan net miktar üzerinden olup olmayacağını belirlemeye Çalışma ve Sosyal Güvenlik Bakanlığı, Maliye Bakanlığı ve Hazine Müsteşarlığından sorumlu Devlet Bakanlığı müştereken yetkilidir. Çalıştırdığı gazetecilerin ücret, prim, ikramiye ve bu nitelikteki her çeşit istihkakını özel olarak açılan banka hesapları vasıtasıyla ödeme zorunluluğuna tabi tutulan işverenler, gazetecilerin ücret, prim, ikramiye ve bu nitelikteki her çeşit istihkaklarını özel olarak açılan banka hesapları dışında ödeyemezler. Gazetecinin ücret, prim, ikramiye ve bu nitelikteki her çeşit istihkaklarının özel olarak açılan banka hesaplarına yatırılmak suretiyle ödenmesine ilişkin diğer </a:t>
            </a:r>
            <a:r>
              <a:rPr lang="tr-TR" err="1"/>
              <a:t>usûl</a:t>
            </a:r>
            <a:r>
              <a:rPr lang="tr-TR"/>
              <a:t> ve esaslar anılan bakanlıklarca müştereken çıkarılacak yönetmelikle düzenlenir. Gazetecilere ücretlerini </a:t>
            </a:r>
            <a:r>
              <a:rPr lang="tr-TR" b="1"/>
              <a:t>vaktinde ödemeyen işverenler, bu ücretleri, geçecek her gün için yüzde beş </a:t>
            </a:r>
            <a:r>
              <a:rPr lang="tr-TR" b="1" err="1"/>
              <a:t>fazlasiyle</a:t>
            </a:r>
            <a:r>
              <a:rPr lang="tr-TR" b="1"/>
              <a:t> ödemeye mecburdurlar.</a:t>
            </a:r>
            <a:r>
              <a:rPr lang="tr-TR"/>
              <a:t> Mukavele müddeti sona ermeden evvel kendisine atfedilebilecek bir kusuru olmaksızın işine son verilen gazeteci, peşin almış olduğu ücretin henüz işlememiş bulunan kısmını iade etmeye mecbur tutulamaz. </a:t>
            </a:r>
            <a:r>
              <a:rPr lang="tr-TR" b="1"/>
              <a:t>Gazeteciler her hizmet yılı sonunda işverenin sağladığı karın emeklerine düşen nispi karşılığı olarak asgari birer aylık ücret tutarında ikramiye alırlar</a:t>
            </a:r>
          </a:p>
        </p:txBody>
      </p:sp>
    </p:spTree>
    <p:extLst>
      <p:ext uri="{BB962C8B-B14F-4D97-AF65-F5344CB8AC3E}">
        <p14:creationId xmlns:p14="http://schemas.microsoft.com/office/powerpoint/2010/main" val="28781421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E282C8C0-37A7-4F17-9DFA-C92F66B66555}"/>
              </a:ext>
            </a:extLst>
          </p:cNvPr>
          <p:cNvSpPr>
            <a:spLocks noGrp="1"/>
          </p:cNvSpPr>
          <p:nvPr>
            <p:ph type="title"/>
          </p:nvPr>
        </p:nvSpPr>
        <p:spPr/>
        <p:txBody>
          <a:bodyPr/>
          <a:lstStyle/>
          <a:p>
            <a:r>
              <a:rPr lang="tr-TR"/>
              <a:t>Ücret</a:t>
            </a:r>
          </a:p>
        </p:txBody>
      </p:sp>
      <p:sp>
        <p:nvSpPr>
          <p:cNvPr id="3" name="İçerik Yer Tutucusu 2">
            <a:extLst>
              <a:ext uri="{FF2B5EF4-FFF2-40B4-BE49-F238E27FC236}">
                <a16:creationId xmlns:a16="http://schemas.microsoft.com/office/drawing/2014/main" id="{C662FD75-8775-40DD-9F2E-BC53602765C6}"/>
              </a:ext>
            </a:extLst>
          </p:cNvPr>
          <p:cNvSpPr>
            <a:spLocks noGrp="1"/>
          </p:cNvSpPr>
          <p:nvPr>
            <p:ph idx="1"/>
          </p:nvPr>
        </p:nvSpPr>
        <p:spPr/>
        <p:txBody>
          <a:bodyPr vert="horz" lIns="91440" tIns="45720" rIns="91440" bIns="45720" rtlCol="0" anchor="t">
            <a:normAutofit lnSpcReduction="10000"/>
          </a:bodyPr>
          <a:lstStyle/>
          <a:p>
            <a:pPr algn="just"/>
            <a:r>
              <a:rPr lang="tr-TR"/>
              <a:t>Kanunun 14. Maddesinde yer alan hükümlerden anlaşılacağı üzere, gazetecinin ücretleri, sözleşme ile taraflar arasında kararlaştırılır ve kararlaştırılan ücret gazeteciye peşin olarak ödenir. Başka bir ödeme şekli yoktur.</a:t>
            </a:r>
          </a:p>
          <a:p>
            <a:pPr algn="just"/>
            <a:r>
              <a:rPr lang="tr-TR"/>
              <a:t>Vaktiyle ödenmeye ücretler için gecikmenin yaşandığı her gün için yüzde beş fazla ödeme yapılır.</a:t>
            </a:r>
          </a:p>
          <a:p>
            <a:pPr algn="just"/>
            <a:r>
              <a:rPr lang="tr-TR"/>
              <a:t>Ayrıca her yıl gazeteciye bir aylık maaşından az olmamak üzere ikramiye ödenir.</a:t>
            </a:r>
          </a:p>
          <a:p>
            <a:pPr algn="just"/>
            <a:r>
              <a:rPr lang="tr-TR"/>
              <a:t>Bunların dışında ilgili kanunun 4. maddesinde yer alan "terfi hakkına" göre gazetecinin iki yılda bir terfi alacağından dolayı ücretlerin bu sürede artacağı garanti altına alınmıştır (İçel, 2015: 241).</a:t>
            </a:r>
          </a:p>
        </p:txBody>
      </p:sp>
    </p:spTree>
    <p:extLst>
      <p:ext uri="{BB962C8B-B14F-4D97-AF65-F5344CB8AC3E}">
        <p14:creationId xmlns:p14="http://schemas.microsoft.com/office/powerpoint/2010/main" val="40414051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1BEEA6B9-8E59-4774-8AAF-CE58F1506AD1}"/>
              </a:ext>
            </a:extLst>
          </p:cNvPr>
          <p:cNvSpPr>
            <a:spLocks noGrp="1"/>
          </p:cNvSpPr>
          <p:nvPr>
            <p:ph type="title"/>
          </p:nvPr>
        </p:nvSpPr>
        <p:spPr/>
        <p:txBody>
          <a:bodyPr/>
          <a:lstStyle/>
          <a:p>
            <a:r>
              <a:rPr lang="tr-TR"/>
              <a:t>Çalışma Süreleri ve Fazla Mesai</a:t>
            </a:r>
          </a:p>
        </p:txBody>
      </p:sp>
      <p:sp>
        <p:nvSpPr>
          <p:cNvPr id="3" name="İçerik Yer Tutucusu 2">
            <a:extLst>
              <a:ext uri="{FF2B5EF4-FFF2-40B4-BE49-F238E27FC236}">
                <a16:creationId xmlns:a16="http://schemas.microsoft.com/office/drawing/2014/main" id="{84710D18-571A-43AE-867E-D558A2885A7F}"/>
              </a:ext>
            </a:extLst>
          </p:cNvPr>
          <p:cNvSpPr>
            <a:spLocks noGrp="1"/>
          </p:cNvSpPr>
          <p:nvPr>
            <p:ph idx="1"/>
          </p:nvPr>
        </p:nvSpPr>
        <p:spPr/>
        <p:txBody>
          <a:bodyPr vert="horz" lIns="91440" tIns="45720" rIns="91440" bIns="45720" rtlCol="0" anchor="t">
            <a:normAutofit fontScale="70000" lnSpcReduction="20000"/>
          </a:bodyPr>
          <a:lstStyle/>
          <a:p>
            <a:pPr algn="just"/>
            <a:r>
              <a:rPr lang="tr-TR"/>
              <a:t>Kanuna göre 1. maddede yer alan hükümleri karşılayan fikir işçilerinin çalışma süreleri gündüz ve gece devrelerinde sekiz (8) saattir.</a:t>
            </a:r>
          </a:p>
          <a:p>
            <a:pPr algn="just"/>
            <a:r>
              <a:rPr lang="tr-TR"/>
              <a:t>Sekiz saati geçen çalışma süreleri ve ulusal bayramlar, hafta tatilleri ve genel tatillerde gerçekleştirilen çalışmalar fazla mesaidir.</a:t>
            </a:r>
          </a:p>
          <a:p>
            <a:pPr algn="just"/>
            <a:r>
              <a:rPr lang="tr-TR"/>
              <a:t>Kanuna göre fazla mesai ücreti, "… normal çalışma saati ücretinin % 50 fazlasıdır." (Ek madde ¼).</a:t>
            </a:r>
          </a:p>
          <a:p>
            <a:pPr algn="just"/>
            <a:r>
              <a:rPr lang="tr-TR"/>
              <a:t>Eğer fazla mesai normal çalışma müddetine ilave olarak saat 24'ten sonraya tekabül ediyorsa fazla mesai ücreti bir misli fazla ödenir.</a:t>
            </a:r>
          </a:p>
          <a:p>
            <a:pPr algn="just"/>
            <a:r>
              <a:rPr lang="tr-TR"/>
              <a:t>Yarım saate kadar olan fazla mesailer yarım saat, yarım saatten fazla olanlar bir saat olarak dikkate alınır.</a:t>
            </a:r>
          </a:p>
          <a:p>
            <a:pPr algn="just"/>
            <a:r>
              <a:rPr lang="tr-TR"/>
              <a:t>Pazar günü dışında haftalık izni bulunan çalışanın, pazar günü yapacağı çalışma fazla mesai sayılmaz.</a:t>
            </a:r>
          </a:p>
          <a:p>
            <a:pPr algn="just"/>
            <a:r>
              <a:rPr lang="tr-TR"/>
              <a:t>Fazla mesai ücretleri gününde ödenmediği takdirde her gün için %5 fazla ödeme yapılır. Ayrıca fazla mesai ücretini ödemeyen ya da eksik ödeyen işverene, ödemediği ya da eksik ödediği miktarın 5 katı idari para cezası uygulanır (5953 sayılı Kanun Ek Madde 1).</a:t>
            </a:r>
          </a:p>
        </p:txBody>
      </p:sp>
    </p:spTree>
    <p:extLst>
      <p:ext uri="{BB962C8B-B14F-4D97-AF65-F5344CB8AC3E}">
        <p14:creationId xmlns:p14="http://schemas.microsoft.com/office/powerpoint/2010/main" val="585035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EDE68083-75B4-43F9-85E4-ED2B6D4C1F33}"/>
              </a:ext>
            </a:extLst>
          </p:cNvPr>
          <p:cNvSpPr>
            <a:spLocks noGrp="1"/>
          </p:cNvSpPr>
          <p:nvPr>
            <p:ph type="title"/>
          </p:nvPr>
        </p:nvSpPr>
        <p:spPr/>
        <p:txBody>
          <a:bodyPr/>
          <a:lstStyle/>
          <a:p>
            <a:r>
              <a:rPr lang="tr-TR"/>
              <a:t>İzinler</a:t>
            </a:r>
          </a:p>
        </p:txBody>
      </p:sp>
      <p:sp>
        <p:nvSpPr>
          <p:cNvPr id="3" name="İçerik Yer Tutucusu 2">
            <a:extLst>
              <a:ext uri="{FF2B5EF4-FFF2-40B4-BE49-F238E27FC236}">
                <a16:creationId xmlns:a16="http://schemas.microsoft.com/office/drawing/2014/main" id="{228D93EE-5BC2-4EB1-AB10-C197594088B1}"/>
              </a:ext>
            </a:extLst>
          </p:cNvPr>
          <p:cNvSpPr>
            <a:spLocks noGrp="1"/>
          </p:cNvSpPr>
          <p:nvPr>
            <p:ph idx="1"/>
          </p:nvPr>
        </p:nvSpPr>
        <p:spPr/>
        <p:txBody>
          <a:bodyPr vert="horz" lIns="91440" tIns="45720" rIns="91440" bIns="45720" rtlCol="0" anchor="t">
            <a:normAutofit fontScale="92500" lnSpcReduction="10000"/>
          </a:bodyPr>
          <a:lstStyle/>
          <a:p>
            <a:pPr algn="just"/>
            <a:r>
              <a:rPr lang="tr-TR" b="1"/>
              <a:t>Ücretli Tatiller: </a:t>
            </a:r>
            <a:r>
              <a:rPr lang="tr-TR"/>
              <a:t>Kanuna göre, gazetecinin 6 günlük çalışması sonrasında 1 günlük haftalık izni bulunmaktadır. Devamlı gece vardiyasında çalışanlar için bu süre haftalık 2 gündür (Md. 19).</a:t>
            </a:r>
          </a:p>
          <a:p>
            <a:pPr algn="just"/>
            <a:r>
              <a:rPr lang="tr-TR" b="1"/>
              <a:t>Yıllık İzin: </a:t>
            </a:r>
            <a:r>
              <a:rPr lang="tr-TR"/>
              <a:t>Meslekte 1 yılını dolduran gazeteci için yıllık izin süresi 4 haftadır. Meslekte 10 yılını dolduranlar için bu süre 6 haftadır. Bu sürelerin hesaplanmasında gazetecinin meslekteki tecrübesi dikkate alınır, çalıştığı kurumdaki tecrübesi değil. Ayrıca izin hakkından feragat edilemez (Md. 21).</a:t>
            </a:r>
          </a:p>
          <a:p>
            <a:pPr algn="just"/>
            <a:r>
              <a:rPr lang="tr-TR" b="1"/>
              <a:t>Mazeret İzni:</a:t>
            </a:r>
            <a:r>
              <a:rPr lang="tr-TR"/>
              <a:t> "… gazeteci, çocuğu dünyaya geldiği zaman üç; eşi veya çocuğu, anası veya babası öldüğü zaman dört; çocuğu evlendiği, kardeşi, büyük anne veya büyük babası veya torunu öldüğü zamanlar iki gün olağanüstü ücretli izine hak kazanır. Bu izinler senelik izinden sayılmaz" (Md. 19/2).</a:t>
            </a:r>
          </a:p>
        </p:txBody>
      </p:sp>
    </p:spTree>
    <p:extLst>
      <p:ext uri="{BB962C8B-B14F-4D97-AF65-F5344CB8AC3E}">
        <p14:creationId xmlns:p14="http://schemas.microsoft.com/office/powerpoint/2010/main" val="5597094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40A47DA5-FB8E-4BFE-A3BE-B521799C5CA5}"/>
              </a:ext>
            </a:extLst>
          </p:cNvPr>
          <p:cNvSpPr>
            <a:spLocks noGrp="1"/>
          </p:cNvSpPr>
          <p:nvPr>
            <p:ph type="title"/>
          </p:nvPr>
        </p:nvSpPr>
        <p:spPr/>
        <p:txBody>
          <a:bodyPr/>
          <a:lstStyle/>
          <a:p>
            <a:r>
              <a:rPr lang="tr-TR"/>
              <a:t>İzinler</a:t>
            </a:r>
          </a:p>
        </p:txBody>
      </p:sp>
      <p:sp>
        <p:nvSpPr>
          <p:cNvPr id="3" name="İçerik Yer Tutucusu 2">
            <a:extLst>
              <a:ext uri="{FF2B5EF4-FFF2-40B4-BE49-F238E27FC236}">
                <a16:creationId xmlns:a16="http://schemas.microsoft.com/office/drawing/2014/main" id="{36210BAB-E9B5-4651-B156-59195B922438}"/>
              </a:ext>
            </a:extLst>
          </p:cNvPr>
          <p:cNvSpPr>
            <a:spLocks noGrp="1"/>
          </p:cNvSpPr>
          <p:nvPr>
            <p:ph idx="1"/>
          </p:nvPr>
        </p:nvSpPr>
        <p:spPr/>
        <p:txBody>
          <a:bodyPr vert="horz" lIns="91440" tIns="45720" rIns="91440" bIns="45720" rtlCol="0" anchor="t">
            <a:normAutofit fontScale="92500" lnSpcReduction="20000"/>
          </a:bodyPr>
          <a:lstStyle/>
          <a:p>
            <a:pPr algn="just"/>
            <a:r>
              <a:rPr lang="tr-TR" b="1"/>
              <a:t>Askerlik: </a:t>
            </a:r>
            <a:r>
              <a:rPr lang="tr-TR" u="sng"/>
              <a:t>İlk askerlik</a:t>
            </a:r>
            <a:r>
              <a:rPr lang="tr-TR"/>
              <a:t> hizmetinde gazeteci son aldığı </a:t>
            </a:r>
            <a:r>
              <a:rPr lang="tr-TR" u="sng"/>
              <a:t>aylığın yarısını</a:t>
            </a:r>
            <a:r>
              <a:rPr lang="tr-TR"/>
              <a:t> ücret olarak alır. Bunun dışında talim ve manevra dolayısıyla silah altına alınanlar bu sürede ücret hakkını muhafaza ederler. Ayrıca </a:t>
            </a:r>
            <a:r>
              <a:rPr lang="tr-TR" u="sng"/>
              <a:t>yedek subay olma</a:t>
            </a:r>
            <a:r>
              <a:rPr lang="tr-TR"/>
              <a:t> gibi bir durumda eğer gazetecinin aldığı maaş, yedek subayken aldığı aylıktan fazla ise </a:t>
            </a:r>
            <a:r>
              <a:rPr lang="tr-TR" u="sng"/>
              <a:t>aradaki farkı</a:t>
            </a:r>
            <a:r>
              <a:rPr lang="tr-TR"/>
              <a:t> işveren ödemekle yükümlüdür. Ayrıca askerlik boyunca iş akdi sonlandırılamaz. Yalnızca eğer süreli bir iş akdi askerlik sırasında son buluyorsa o süreden sonra işverenin ücret ödeme yükümlülüğü bulunmamaktadır.</a:t>
            </a:r>
          </a:p>
          <a:p>
            <a:pPr algn="just"/>
            <a:r>
              <a:rPr lang="tr-TR" b="1"/>
              <a:t>Gebelik: </a:t>
            </a:r>
            <a:r>
              <a:rPr lang="tr-TR"/>
              <a:t>"Kadın gazetecinin hamileliği halinde, </a:t>
            </a:r>
            <a:r>
              <a:rPr lang="tr-TR" u="sng"/>
              <a:t>hamileliğin 7 </a:t>
            </a:r>
            <a:r>
              <a:rPr lang="tr-TR" u="sng" err="1"/>
              <a:t>nci</a:t>
            </a:r>
            <a:r>
              <a:rPr lang="tr-TR" u="sng"/>
              <a:t> ayından itibaren</a:t>
            </a:r>
            <a:r>
              <a:rPr lang="tr-TR"/>
              <a:t> </a:t>
            </a:r>
            <a:r>
              <a:rPr lang="tr-TR" u="sng"/>
              <a:t>doğumun ikinci ayının sonuna kadar izinli sayılır.</a:t>
            </a:r>
            <a:r>
              <a:rPr lang="tr-TR"/>
              <a:t> Bu müddet zarfında müessese gazeteciye son aldığı </a:t>
            </a:r>
            <a:r>
              <a:rPr lang="tr-TR" u="sng"/>
              <a:t>ücretin yarısını</a:t>
            </a:r>
            <a:r>
              <a:rPr lang="tr-TR"/>
              <a:t> öder. Doğum vuku bulmaz veya çocuk ölü dünyaya gelirse, bu halin vukuundan itibaren bir ay müddetle bu ücret ödenir. Gazetecinin sigortadan veya bağlı bulunduğu teşekküllerden alacağı yardım, bu ödemeye tesir etmez" (Md. 16/7).</a:t>
            </a:r>
          </a:p>
        </p:txBody>
      </p:sp>
    </p:spTree>
    <p:extLst>
      <p:ext uri="{BB962C8B-B14F-4D97-AF65-F5344CB8AC3E}">
        <p14:creationId xmlns:p14="http://schemas.microsoft.com/office/powerpoint/2010/main" val="16155177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F0795AB8-EC84-4A33-92CA-3F6F8A3A2AA9}"/>
              </a:ext>
            </a:extLst>
          </p:cNvPr>
          <p:cNvSpPr>
            <a:spLocks noGrp="1"/>
          </p:cNvSpPr>
          <p:nvPr>
            <p:ph type="title"/>
          </p:nvPr>
        </p:nvSpPr>
        <p:spPr/>
        <p:txBody>
          <a:bodyPr/>
          <a:lstStyle/>
          <a:p>
            <a:r>
              <a:rPr lang="tr-TR"/>
              <a:t>Mahkumiyet Hali</a:t>
            </a:r>
          </a:p>
        </p:txBody>
      </p:sp>
      <p:sp>
        <p:nvSpPr>
          <p:cNvPr id="3" name="İçerik Yer Tutucusu 2">
            <a:extLst>
              <a:ext uri="{FF2B5EF4-FFF2-40B4-BE49-F238E27FC236}">
                <a16:creationId xmlns:a16="http://schemas.microsoft.com/office/drawing/2014/main" id="{CFC44D3B-1DD3-4C59-B147-62A19A7BB9C6}"/>
              </a:ext>
            </a:extLst>
          </p:cNvPr>
          <p:cNvSpPr>
            <a:spLocks noGrp="1"/>
          </p:cNvSpPr>
          <p:nvPr>
            <p:ph idx="1"/>
          </p:nvPr>
        </p:nvSpPr>
        <p:spPr/>
        <p:txBody>
          <a:bodyPr vert="horz" lIns="91440" tIns="45720" rIns="91440" bIns="45720" rtlCol="0" anchor="t">
            <a:normAutofit fontScale="85000" lnSpcReduction="20000"/>
          </a:bodyPr>
          <a:lstStyle/>
          <a:p>
            <a:r>
              <a:rPr lang="tr-TR" b="1"/>
              <a:t>Madde 17 – (Değişik: 4/1/1961 - 212/1 </a:t>
            </a:r>
            <a:r>
              <a:rPr lang="tr-TR" b="1" err="1"/>
              <a:t>md.</a:t>
            </a:r>
            <a:r>
              <a:rPr lang="tr-TR" b="1"/>
              <a:t>)</a:t>
            </a:r>
          </a:p>
          <a:p>
            <a:pPr algn="just"/>
            <a:r>
              <a:rPr lang="tr-TR"/>
              <a:t>Mensup olduğu mevkutedeki bir yayın </a:t>
            </a:r>
            <a:r>
              <a:rPr lang="tr-TR" err="1"/>
              <a:t>dolayısiyle</a:t>
            </a:r>
            <a:r>
              <a:rPr lang="tr-TR"/>
              <a:t> </a:t>
            </a:r>
            <a:r>
              <a:rPr lang="tr-TR" b="1"/>
              <a:t>hürriyeti tahdide uğrayan gazetec</a:t>
            </a:r>
            <a:r>
              <a:rPr lang="tr-TR"/>
              <a:t>i </a:t>
            </a:r>
            <a:r>
              <a:rPr lang="tr-TR" u="sng"/>
              <a:t>ücretini işverenden almakta devam eder</a:t>
            </a:r>
            <a:r>
              <a:rPr lang="tr-TR"/>
              <a:t>. Ancak, hürriyetin tahdidini mucip olan yayın, </a:t>
            </a:r>
            <a:r>
              <a:rPr lang="tr-TR" err="1"/>
              <a:t>mezkür</a:t>
            </a:r>
            <a:r>
              <a:rPr lang="tr-TR"/>
              <a:t> gazeteci tarafından mevkute </a:t>
            </a:r>
            <a:r>
              <a:rPr lang="tr-TR" u="sng"/>
              <a:t>sorumlu müdürünün veya sahibinin haberi olmadan yapıldığı veya yaptırıldığı</a:t>
            </a:r>
            <a:r>
              <a:rPr lang="tr-TR"/>
              <a:t> yahut sorumlu müdürün </a:t>
            </a:r>
            <a:r>
              <a:rPr lang="tr-TR" err="1"/>
              <a:t>tetkikından</a:t>
            </a:r>
            <a:r>
              <a:rPr lang="tr-TR"/>
              <a:t> geçirilerek neşri </a:t>
            </a:r>
            <a:r>
              <a:rPr lang="tr-TR" err="1"/>
              <a:t>tekarrur</a:t>
            </a:r>
            <a:r>
              <a:rPr lang="tr-TR"/>
              <a:t> eden şekil üzerinde tahrifat, tadilat, tay veyahut ilaveler yapmak veya yaptırmak suretiyle vuku bulduğu takdirde </a:t>
            </a:r>
            <a:r>
              <a:rPr lang="tr-TR" err="1"/>
              <a:t>mezkür</a:t>
            </a:r>
            <a:r>
              <a:rPr lang="tr-TR"/>
              <a:t> </a:t>
            </a:r>
            <a:r>
              <a:rPr lang="tr-TR" b="1"/>
              <a:t>gazeteci bu hükümden faydalanamaz.</a:t>
            </a:r>
          </a:p>
          <a:p>
            <a:pPr algn="just"/>
            <a:r>
              <a:rPr lang="tr-TR"/>
              <a:t>Hürriyeti tahdide uğrayan gazeteci bağlı bulunduğu kadroya yapılacak toplu zamlardan emsali gibi istifade eder.</a:t>
            </a:r>
          </a:p>
          <a:p>
            <a:pPr algn="just"/>
            <a:r>
              <a:rPr lang="tr-TR"/>
              <a:t>Birinci fıkradaki </a:t>
            </a:r>
            <a:r>
              <a:rPr lang="tr-TR" u="sng"/>
              <a:t>hürriyet tahdidi gazetecinin o mevkuteden ayrılmasından sonra vukua gelmişse</a:t>
            </a:r>
            <a:r>
              <a:rPr lang="tr-TR"/>
              <a:t>, gazetecinin bahsi geçen mevkuteden </a:t>
            </a:r>
            <a:r>
              <a:rPr lang="tr-TR" b="1"/>
              <a:t>son aldığı ücreti miktarındaki tazminat, hürriyeti tahdit edildiği müddetçe her ay yayının yapılmış olduğu mevkute sahibi tarafından ödenir</a:t>
            </a:r>
            <a:r>
              <a:rPr lang="tr-TR"/>
              <a:t>.</a:t>
            </a:r>
          </a:p>
        </p:txBody>
      </p:sp>
    </p:spTree>
    <p:extLst>
      <p:ext uri="{BB962C8B-B14F-4D97-AF65-F5344CB8AC3E}">
        <p14:creationId xmlns:p14="http://schemas.microsoft.com/office/powerpoint/2010/main" val="14846124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D85FE0F4-BCB3-46D4-87F9-DAC897E2CC60}"/>
              </a:ext>
            </a:extLst>
          </p:cNvPr>
          <p:cNvSpPr>
            <a:spLocks noGrp="1"/>
          </p:cNvSpPr>
          <p:nvPr>
            <p:ph type="title"/>
          </p:nvPr>
        </p:nvSpPr>
        <p:spPr/>
        <p:txBody>
          <a:bodyPr/>
          <a:lstStyle/>
          <a:p>
            <a:r>
              <a:rPr lang="tr-TR"/>
              <a:t>Süreli Yayınlarda İlan ve Reklam</a:t>
            </a:r>
          </a:p>
        </p:txBody>
      </p:sp>
      <p:sp>
        <p:nvSpPr>
          <p:cNvPr id="3" name="İçerik Yer Tutucusu 2">
            <a:extLst>
              <a:ext uri="{FF2B5EF4-FFF2-40B4-BE49-F238E27FC236}">
                <a16:creationId xmlns:a16="http://schemas.microsoft.com/office/drawing/2014/main" id="{19702185-6F14-43A8-8665-51DBB22BFE87}"/>
              </a:ext>
            </a:extLst>
          </p:cNvPr>
          <p:cNvSpPr>
            <a:spLocks noGrp="1"/>
          </p:cNvSpPr>
          <p:nvPr>
            <p:ph idx="1"/>
          </p:nvPr>
        </p:nvSpPr>
        <p:spPr/>
        <p:txBody>
          <a:bodyPr vert="horz" lIns="91440" tIns="45720" rIns="91440" bIns="45720" rtlCol="0" anchor="t">
            <a:normAutofit/>
          </a:bodyPr>
          <a:lstStyle/>
          <a:p>
            <a:pPr algn="just"/>
            <a:r>
              <a:rPr lang="tr-TR" dirty="0"/>
              <a:t>Bilindiği üzere basın yayın faaliyetlerinin en önemli gelir kaynakları ilan ve reklamlardır. Basın yayın faaliyetlerinin devlet tekeli ile sürdürüldüğü dönemlerde ilan ve reklamların, süreli yayınlar üzerinde baskı unsuru olarak kullanıldığı örneklerden bahsetmek mümkündür. İşte bunun önlenebilmesi adına ilan ve reklam rejiminin düzenlenmesi elzemdir. Türkiye'de de bu nedenle 1961 yılında çıkarılan 195 sayılı "Basın-İlan Kurumu Teşkiline Dair Kanun"la bu rejim düzenlenmiştir. </a:t>
            </a:r>
          </a:p>
        </p:txBody>
      </p:sp>
    </p:spTree>
    <p:extLst>
      <p:ext uri="{BB962C8B-B14F-4D97-AF65-F5344CB8AC3E}">
        <p14:creationId xmlns:p14="http://schemas.microsoft.com/office/powerpoint/2010/main" val="26725411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FF9F4ADA-0562-49BF-B2F2-88A42FD0714B}"/>
              </a:ext>
            </a:extLst>
          </p:cNvPr>
          <p:cNvSpPr>
            <a:spLocks noGrp="1"/>
          </p:cNvSpPr>
          <p:nvPr>
            <p:ph type="title"/>
          </p:nvPr>
        </p:nvSpPr>
        <p:spPr/>
        <p:txBody>
          <a:bodyPr/>
          <a:lstStyle/>
          <a:p>
            <a:r>
              <a:rPr lang="tr-TR"/>
              <a:t>Resmi İlan</a:t>
            </a:r>
          </a:p>
        </p:txBody>
      </p:sp>
      <p:sp>
        <p:nvSpPr>
          <p:cNvPr id="3" name="İçerik Yer Tutucusu 2">
            <a:extLst>
              <a:ext uri="{FF2B5EF4-FFF2-40B4-BE49-F238E27FC236}">
                <a16:creationId xmlns:a16="http://schemas.microsoft.com/office/drawing/2014/main" id="{A51A8B51-9207-4D9E-837F-2F64C4DD5167}"/>
              </a:ext>
            </a:extLst>
          </p:cNvPr>
          <p:cNvSpPr>
            <a:spLocks noGrp="1"/>
          </p:cNvSpPr>
          <p:nvPr>
            <p:ph idx="1"/>
          </p:nvPr>
        </p:nvSpPr>
        <p:spPr/>
        <p:txBody>
          <a:bodyPr vert="horz" lIns="91440" tIns="45720" rIns="91440" bIns="45720" rtlCol="0" anchor="t">
            <a:normAutofit lnSpcReduction="10000"/>
          </a:bodyPr>
          <a:lstStyle/>
          <a:p>
            <a:pPr algn="just"/>
            <a:r>
              <a:rPr lang="tr-TR" i="1"/>
              <a:t>"Tarif:</a:t>
            </a:r>
            <a:r>
              <a:rPr lang="tr-TR"/>
              <a:t> </a:t>
            </a:r>
          </a:p>
          <a:p>
            <a:pPr algn="just"/>
            <a:r>
              <a:rPr lang="tr-TR" b="1"/>
              <a:t>Madde 29</a:t>
            </a:r>
            <a:r>
              <a:rPr lang="tr-TR"/>
              <a:t> – a) Kanun, tüzük ve yönetmeliklerle yayınlanması mecburi olan (Özel dernekler hariç) veya, </a:t>
            </a:r>
          </a:p>
          <a:p>
            <a:pPr algn="just"/>
            <a:r>
              <a:rPr lang="tr-TR"/>
              <a:t>b) Genel ve katma bütçeli dairelerle il özel idareleri, belediyeler, köyler ve İktisadi Devlet Teşekkülleri ve sermayesinin yarısından fazlası kamu hukuku tüzel kişilerine ait bulunan teşekküllerin verdikleri.</a:t>
            </a:r>
          </a:p>
          <a:p>
            <a:pPr algn="just"/>
            <a:r>
              <a:rPr lang="tr-TR"/>
              <a:t> Reklam mahiyetini </a:t>
            </a:r>
            <a:r>
              <a:rPr lang="tr-TR" err="1"/>
              <a:t>taşımıyan</a:t>
            </a:r>
            <a:r>
              <a:rPr lang="tr-TR"/>
              <a:t> ilanlar, resmi ilan sayılır".</a:t>
            </a:r>
          </a:p>
          <a:p>
            <a:pPr algn="just"/>
            <a:r>
              <a:rPr lang="tr-TR"/>
              <a:t>Md. 29'da yer alan hükümler dışında Md. 30'da ilanın resmi ilan olup olmadığı konusunda tereddüt yaşanması durumunda Basın-İlan kurumu Yönetim Kurulu ve Genel Müdürlük yetkili kılınmıştır.</a:t>
            </a:r>
          </a:p>
        </p:txBody>
      </p:sp>
    </p:spTree>
    <p:extLst>
      <p:ext uri="{BB962C8B-B14F-4D97-AF65-F5344CB8AC3E}">
        <p14:creationId xmlns:p14="http://schemas.microsoft.com/office/powerpoint/2010/main" val="35429800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41197510-88DC-4502-A4E2-728798D977EE}"/>
              </a:ext>
            </a:extLst>
          </p:cNvPr>
          <p:cNvSpPr>
            <a:spLocks noGrp="1"/>
          </p:cNvSpPr>
          <p:nvPr>
            <p:ph type="title"/>
          </p:nvPr>
        </p:nvSpPr>
        <p:spPr/>
        <p:txBody>
          <a:bodyPr/>
          <a:lstStyle/>
          <a:p>
            <a:r>
              <a:rPr lang="tr-TR"/>
              <a:t>Resmi İlan</a:t>
            </a:r>
          </a:p>
        </p:txBody>
      </p:sp>
      <p:sp>
        <p:nvSpPr>
          <p:cNvPr id="3" name="İçerik Yer Tutucusu 2">
            <a:extLst>
              <a:ext uri="{FF2B5EF4-FFF2-40B4-BE49-F238E27FC236}">
                <a16:creationId xmlns:a16="http://schemas.microsoft.com/office/drawing/2014/main" id="{E10D7C2D-F159-4B96-9C91-27BF1506C688}"/>
              </a:ext>
            </a:extLst>
          </p:cNvPr>
          <p:cNvSpPr>
            <a:spLocks noGrp="1"/>
          </p:cNvSpPr>
          <p:nvPr>
            <p:ph idx="1"/>
          </p:nvPr>
        </p:nvSpPr>
        <p:spPr/>
        <p:txBody>
          <a:bodyPr vert="horz" lIns="91440" tIns="45720" rIns="91440" bIns="45720" rtlCol="0" anchor="t">
            <a:normAutofit fontScale="92500" lnSpcReduction="10000"/>
          </a:bodyPr>
          <a:lstStyle/>
          <a:p>
            <a:pPr algn="just"/>
            <a:r>
              <a:rPr lang="tr-TR"/>
              <a:t>Resmi ilanların yayınlanmasında yetkili mercii olarak Basın İlan Kurumu kabul edilmektedir. Kurumun şubesinin olmadığı yerlerde bu işe Valilik aracılık etmektedir.</a:t>
            </a:r>
          </a:p>
          <a:p>
            <a:pPr algn="just"/>
            <a:r>
              <a:rPr lang="tr-TR"/>
              <a:t>Resmi ilanlar süreli yayınların görüşlerine bakılmaksızın objektif kriterler çerçevesinde gerçekleştirilir. Bununla birlikte ilan verilecek süreli yayınlar, nitelikleri bakımından kanunun 34. Maddesinde yer alan kriterler (münderecat, sayfa sayısı, sayfa ölçüsü, kadro, fiili satış, en az yayın yılı) çerçevesinde Basın-İlan Kurumu Genel Kurulunca saptanır. </a:t>
            </a:r>
          </a:p>
          <a:p>
            <a:pPr algn="just"/>
            <a:r>
              <a:rPr lang="tr-TR"/>
              <a:t>Bununla birlikte "ilanen tebligat" başlıklı Md.33'te "– 7201 sayılı Tebligat Kanunu gereğince yayınlatılacak ilanların, tebligatı çıkaran merciin tayin edildiği gazetede yayınlatılması mecburidir" hükmü yer almakta ve objektiflik kriterinin istisnasını oluşturmaktadır.</a:t>
            </a:r>
          </a:p>
        </p:txBody>
      </p:sp>
    </p:spTree>
    <p:extLst>
      <p:ext uri="{BB962C8B-B14F-4D97-AF65-F5344CB8AC3E}">
        <p14:creationId xmlns:p14="http://schemas.microsoft.com/office/powerpoint/2010/main" val="40490003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13B80632-F3F2-4DA5-A2F1-F2FF31720C10}"/>
              </a:ext>
            </a:extLst>
          </p:cNvPr>
          <p:cNvSpPr>
            <a:spLocks noGrp="1"/>
          </p:cNvSpPr>
          <p:nvPr>
            <p:ph type="title"/>
          </p:nvPr>
        </p:nvSpPr>
        <p:spPr/>
        <p:txBody>
          <a:bodyPr/>
          <a:lstStyle/>
          <a:p>
            <a:r>
              <a:rPr lang="tr-TR"/>
              <a:t>Reklam</a:t>
            </a:r>
          </a:p>
        </p:txBody>
      </p:sp>
      <p:sp>
        <p:nvSpPr>
          <p:cNvPr id="3" name="İçerik Yer Tutucusu 2">
            <a:extLst>
              <a:ext uri="{FF2B5EF4-FFF2-40B4-BE49-F238E27FC236}">
                <a16:creationId xmlns:a16="http://schemas.microsoft.com/office/drawing/2014/main" id="{50C208C8-7A08-4C5F-A626-C845FA97FED0}"/>
              </a:ext>
            </a:extLst>
          </p:cNvPr>
          <p:cNvSpPr>
            <a:spLocks noGrp="1"/>
          </p:cNvSpPr>
          <p:nvPr>
            <p:ph idx="1"/>
          </p:nvPr>
        </p:nvSpPr>
        <p:spPr/>
        <p:txBody>
          <a:bodyPr vert="horz" lIns="91440" tIns="45720" rIns="91440" bIns="45720" rtlCol="0" anchor="t">
            <a:normAutofit/>
          </a:bodyPr>
          <a:lstStyle/>
          <a:p>
            <a:pPr algn="just"/>
            <a:r>
              <a:rPr lang="tr-TR" i="1"/>
              <a:t>"Tarif: </a:t>
            </a:r>
            <a:endParaRPr lang="tr-TR"/>
          </a:p>
          <a:p>
            <a:pPr algn="just"/>
            <a:r>
              <a:rPr lang="tr-TR" b="1"/>
              <a:t>Madde 40 –</a:t>
            </a:r>
            <a:r>
              <a:rPr lang="tr-TR"/>
              <a:t> Resmi ilan </a:t>
            </a:r>
            <a:r>
              <a:rPr lang="tr-TR" err="1"/>
              <a:t>sayılmıyan</a:t>
            </a:r>
            <a:r>
              <a:rPr lang="tr-TR"/>
              <a:t> ve gerçek ve tüzel kişiler tarafından gazete ve dergilerde yayınlanmak üzere verilip de reklam mahiyetinde </a:t>
            </a:r>
            <a:r>
              <a:rPr lang="tr-TR" err="1"/>
              <a:t>bulunmıyan</a:t>
            </a:r>
            <a:r>
              <a:rPr lang="tr-TR"/>
              <a:t> ilanlar, hususi ilan sayılır. </a:t>
            </a:r>
          </a:p>
          <a:p>
            <a:pPr algn="just"/>
            <a:r>
              <a:rPr lang="tr-TR"/>
              <a:t>Satışı artırmak gibi ticari gayelerle veya bir şeye veya bir fikre rağbet sağlamak gibi maddi veya manevi bir menfaat temini </a:t>
            </a:r>
            <a:r>
              <a:rPr lang="tr-TR" err="1"/>
              <a:t>maksadiyle</a:t>
            </a:r>
            <a:r>
              <a:rPr lang="tr-TR"/>
              <a:t> gazete ve dergilerde yazı, resim veya çizgilerle yapılan ilanlar, reklam sayılır."</a:t>
            </a:r>
          </a:p>
        </p:txBody>
      </p:sp>
    </p:spTree>
    <p:extLst>
      <p:ext uri="{BB962C8B-B14F-4D97-AF65-F5344CB8AC3E}">
        <p14:creationId xmlns:p14="http://schemas.microsoft.com/office/powerpoint/2010/main" val="13240520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DEB5E084-FBF2-4546-9C16-A5B7C64AE4BE}"/>
              </a:ext>
            </a:extLst>
          </p:cNvPr>
          <p:cNvSpPr>
            <a:spLocks noGrp="1"/>
          </p:cNvSpPr>
          <p:nvPr>
            <p:ph type="title"/>
          </p:nvPr>
        </p:nvSpPr>
        <p:spPr/>
        <p:txBody>
          <a:bodyPr/>
          <a:lstStyle/>
          <a:p>
            <a:r>
              <a:rPr lang="tr-TR"/>
              <a:t>Reklam</a:t>
            </a:r>
          </a:p>
        </p:txBody>
      </p:sp>
      <p:sp>
        <p:nvSpPr>
          <p:cNvPr id="3" name="İçerik Yer Tutucusu 2">
            <a:extLst>
              <a:ext uri="{FF2B5EF4-FFF2-40B4-BE49-F238E27FC236}">
                <a16:creationId xmlns:a16="http://schemas.microsoft.com/office/drawing/2014/main" id="{8423C767-F1AF-4BDE-B5C9-86A70F86B8D1}"/>
              </a:ext>
            </a:extLst>
          </p:cNvPr>
          <p:cNvSpPr>
            <a:spLocks noGrp="1"/>
          </p:cNvSpPr>
          <p:nvPr>
            <p:ph idx="1"/>
          </p:nvPr>
        </p:nvSpPr>
        <p:spPr/>
        <p:txBody>
          <a:bodyPr vert="horz" lIns="91440" tIns="45720" rIns="91440" bIns="45720" rtlCol="0" anchor="t">
            <a:normAutofit/>
          </a:bodyPr>
          <a:lstStyle/>
          <a:p>
            <a:pPr algn="just"/>
            <a:r>
              <a:rPr lang="tr-TR"/>
              <a:t>Kanun özel reklamlar konusunda serbestlik tanımaktadır.</a:t>
            </a:r>
          </a:p>
          <a:p>
            <a:pPr algn="just"/>
            <a:r>
              <a:rPr lang="tr-TR" b="1"/>
              <a:t>Madde 41 –</a:t>
            </a:r>
            <a:r>
              <a:rPr lang="tr-TR"/>
              <a:t> Hususi ilan ve reklamların yayınlanması, hususi ilan ve reklam prodüktörlüğü, bu kanun hükümleri dairesinde serbesttir. Basın - İlan Kurumu da hususi ilan ve reklam kabul eder. Prodüktörlerle gazete veya dergiler arasında, bir veya daha fazla prodüktörün </a:t>
            </a:r>
            <a:r>
              <a:rPr lang="tr-TR" err="1"/>
              <a:t>tamamiyle</a:t>
            </a:r>
            <a:r>
              <a:rPr lang="tr-TR"/>
              <a:t> veya kısmen ilan ve reklamlar üzerinde inhisarını tazammun eden sarih veya zımni bir anlaşma yapılamaz"</a:t>
            </a:r>
          </a:p>
          <a:p>
            <a:pPr algn="just"/>
            <a:endParaRPr lang="tr-TR"/>
          </a:p>
        </p:txBody>
      </p:sp>
    </p:spTree>
    <p:extLst>
      <p:ext uri="{BB962C8B-B14F-4D97-AF65-F5344CB8AC3E}">
        <p14:creationId xmlns:p14="http://schemas.microsoft.com/office/powerpoint/2010/main" val="8062883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A191ED0E-3C22-441F-9E5D-829D738E1074}"/>
              </a:ext>
            </a:extLst>
          </p:cNvPr>
          <p:cNvSpPr>
            <a:spLocks noGrp="1"/>
          </p:cNvSpPr>
          <p:nvPr>
            <p:ph type="title"/>
          </p:nvPr>
        </p:nvSpPr>
        <p:spPr/>
        <p:txBody>
          <a:bodyPr/>
          <a:lstStyle/>
          <a:p>
            <a:r>
              <a:rPr lang="tr-TR"/>
              <a:t>Reklamların Kontrolü</a:t>
            </a:r>
          </a:p>
        </p:txBody>
      </p:sp>
      <p:sp>
        <p:nvSpPr>
          <p:cNvPr id="3" name="İçerik Yer Tutucusu 2">
            <a:extLst>
              <a:ext uri="{FF2B5EF4-FFF2-40B4-BE49-F238E27FC236}">
                <a16:creationId xmlns:a16="http://schemas.microsoft.com/office/drawing/2014/main" id="{2DE31D44-4A22-4809-9EE9-633815F44C10}"/>
              </a:ext>
            </a:extLst>
          </p:cNvPr>
          <p:cNvSpPr>
            <a:spLocks noGrp="1"/>
          </p:cNvSpPr>
          <p:nvPr>
            <p:ph idx="1"/>
          </p:nvPr>
        </p:nvSpPr>
        <p:spPr/>
        <p:txBody>
          <a:bodyPr vert="horz" lIns="91440" tIns="45720" rIns="91440" bIns="45720" rtlCol="0" anchor="t">
            <a:normAutofit fontScale="92500" lnSpcReduction="20000"/>
          </a:bodyPr>
          <a:lstStyle/>
          <a:p>
            <a:pPr algn="just"/>
            <a:r>
              <a:rPr lang="tr-TR"/>
              <a:t>Basın-İlan Kurumu'nun özel ilan ve reklamların yayımını denetleme yetkisi bulunmaktadır.</a:t>
            </a:r>
            <a:endParaRPr lang="en-US"/>
          </a:p>
          <a:p>
            <a:pPr algn="just"/>
            <a:r>
              <a:rPr lang="tr-TR" i="1"/>
              <a:t>İlan ve reklamların kontrolü:</a:t>
            </a:r>
          </a:p>
          <a:p>
            <a:pPr algn="just"/>
            <a:r>
              <a:rPr lang="tr-TR"/>
              <a:t> </a:t>
            </a:r>
            <a:r>
              <a:rPr lang="tr-TR" b="1"/>
              <a:t>Madde 47 –</a:t>
            </a:r>
            <a:r>
              <a:rPr lang="tr-TR"/>
              <a:t> Kurumun şubesi bulunan yerlerde yayınlanan gazete ve dergiler ilan veya reklamı havi nüshalarından ikişer adedini, ilan veya reklamın yayınlandığı gün, Kurum Genel Müdürlüğüne gönderilmek üzere o yerdeki şubesine makbuz mukabilinde tevdi ederler. Genel Müdürlükçe bu nüshalar, Kurumun verdiği ilan ve reklamlarla Kurumca </a:t>
            </a:r>
            <a:r>
              <a:rPr lang="tr-TR" err="1"/>
              <a:t>verilmiyen</a:t>
            </a:r>
            <a:r>
              <a:rPr lang="tr-TR"/>
              <a:t> ilan ve reklamların hesabına ve bunların kimin tarafından verildiğinin </a:t>
            </a:r>
            <a:r>
              <a:rPr lang="tr-TR" err="1"/>
              <a:t>tesbitine</a:t>
            </a:r>
            <a:r>
              <a:rPr lang="tr-TR"/>
              <a:t> esas tutulur. Kurumun şubesi </a:t>
            </a:r>
            <a:r>
              <a:rPr lang="tr-TR" err="1"/>
              <a:t>bulunmıyan</a:t>
            </a:r>
            <a:r>
              <a:rPr lang="tr-TR"/>
              <a:t> yerlerde yayınlanan gazete ve dergiler de aynı şekilde ilan veya reklamı muhtevi bulunan ikişer nüshalarını Kurum Genel Müdürlüğüne gönderilmek üzere mahalli valiliğe tevdi ederler.</a:t>
            </a:r>
          </a:p>
        </p:txBody>
      </p:sp>
    </p:spTree>
    <p:extLst>
      <p:ext uri="{BB962C8B-B14F-4D97-AF65-F5344CB8AC3E}">
        <p14:creationId xmlns:p14="http://schemas.microsoft.com/office/powerpoint/2010/main" val="31708852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B21637EB-2CFE-4306-9717-1D889FED77FE}"/>
              </a:ext>
            </a:extLst>
          </p:cNvPr>
          <p:cNvSpPr>
            <a:spLocks noGrp="1"/>
          </p:cNvSpPr>
          <p:nvPr>
            <p:ph type="title"/>
          </p:nvPr>
        </p:nvSpPr>
        <p:spPr/>
        <p:txBody>
          <a:bodyPr/>
          <a:lstStyle/>
          <a:p>
            <a:r>
              <a:rPr lang="tr-TR"/>
              <a:t>Müeyyideler</a:t>
            </a:r>
          </a:p>
        </p:txBody>
      </p:sp>
      <p:sp>
        <p:nvSpPr>
          <p:cNvPr id="3" name="İçerik Yer Tutucusu 2">
            <a:extLst>
              <a:ext uri="{FF2B5EF4-FFF2-40B4-BE49-F238E27FC236}">
                <a16:creationId xmlns:a16="http://schemas.microsoft.com/office/drawing/2014/main" id="{FA37E51B-AF24-4FA6-80D0-1983F0B187AA}"/>
              </a:ext>
            </a:extLst>
          </p:cNvPr>
          <p:cNvSpPr>
            <a:spLocks noGrp="1"/>
          </p:cNvSpPr>
          <p:nvPr>
            <p:ph idx="1"/>
          </p:nvPr>
        </p:nvSpPr>
        <p:spPr/>
        <p:txBody>
          <a:bodyPr vert="horz" lIns="91440" tIns="45720" rIns="91440" bIns="45720" rtlCol="0" anchor="t">
            <a:normAutofit fontScale="92500" lnSpcReduction="20000"/>
          </a:bodyPr>
          <a:lstStyle/>
          <a:p>
            <a:pPr algn="just"/>
            <a:r>
              <a:rPr lang="tr-TR"/>
              <a:t>195 sayılı kanunun 49. Maddesi reklam rejimine uymamanın müeyyidelerini şu şekilde düzenlemiştir:</a:t>
            </a:r>
          </a:p>
          <a:p>
            <a:pPr algn="just"/>
            <a:r>
              <a:rPr lang="tr-TR"/>
              <a:t>"a) Kurum tarafından </a:t>
            </a:r>
            <a:r>
              <a:rPr lang="tr-TR" b="1"/>
              <a:t>o gazete veya dergiye verilecek ilan ve reklamlar</a:t>
            </a:r>
            <a:r>
              <a:rPr lang="tr-TR"/>
              <a:t>, kesinleşen Yönetim Kurulu Kararına dayanılarak, Kurum Genel Müdürlüğünce, </a:t>
            </a:r>
            <a:r>
              <a:rPr lang="tr-TR" b="1" u="sng"/>
              <a:t>iki ayı </a:t>
            </a:r>
            <a:r>
              <a:rPr lang="tr-TR" b="1" u="sng" err="1"/>
              <a:t>geçmiyecek</a:t>
            </a:r>
            <a:r>
              <a:rPr lang="tr-TR" b="1" u="sng"/>
              <a:t> bir süre ile kesilir.</a:t>
            </a:r>
            <a:r>
              <a:rPr lang="tr-TR"/>
              <a:t> Ayrıca, bu kanunla temin edilen menfaatlerden de aynı şekilde faydalandırılmaz. </a:t>
            </a:r>
          </a:p>
          <a:p>
            <a:pPr algn="just"/>
            <a:r>
              <a:rPr lang="tr-TR"/>
              <a:t>b) Prodüktörlük müessesesinin </a:t>
            </a:r>
            <a:r>
              <a:rPr lang="tr-TR" u="sng"/>
              <a:t>iki ayı geçmemek üzere kapatılması için</a:t>
            </a:r>
            <a:r>
              <a:rPr lang="tr-TR"/>
              <a:t>, Kurul Genel Müdürlüğünce iş, Yönetim Kuruluna intikal ettirilir. Kesinleşen Kurul Kararını, o yerdeki </a:t>
            </a:r>
            <a:r>
              <a:rPr lang="tr-TR" u="sng"/>
              <a:t>valilik infaz eder</a:t>
            </a:r>
            <a:r>
              <a:rPr lang="tr-TR"/>
              <a:t>. (a) ve (b) bentlerinde yazılı hallerde, Yönetim Kurulu Kararına, </a:t>
            </a:r>
            <a:r>
              <a:rPr lang="tr-TR" b="1"/>
              <a:t>tebliğinden itibaren on gün (10) içinde o yerdeki en yüksek dereceli Asliye Hukuk Hakimliğine itiraz edilebilir.</a:t>
            </a:r>
            <a:r>
              <a:rPr lang="tr-TR"/>
              <a:t> </a:t>
            </a:r>
            <a:r>
              <a:rPr lang="tr-TR" b="1"/>
              <a:t>Hakim, en geç on beş (15) gün içinde evrak üzerinden kararını verir, bu karar, kesindir.</a:t>
            </a:r>
            <a:r>
              <a:rPr lang="tr-TR"/>
              <a:t>"</a:t>
            </a:r>
          </a:p>
          <a:p>
            <a:pPr marL="0" indent="0" algn="just">
              <a:buNone/>
            </a:pPr>
            <a:endParaRPr lang="tr-TR"/>
          </a:p>
          <a:p>
            <a:pPr algn="just"/>
            <a:endParaRPr lang="tr-TR"/>
          </a:p>
        </p:txBody>
      </p:sp>
    </p:spTree>
    <p:extLst>
      <p:ext uri="{BB962C8B-B14F-4D97-AF65-F5344CB8AC3E}">
        <p14:creationId xmlns:p14="http://schemas.microsoft.com/office/powerpoint/2010/main" val="265721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F7771175-FEAC-4344-90E3-BE3250FE217C}"/>
              </a:ext>
            </a:extLst>
          </p:cNvPr>
          <p:cNvSpPr>
            <a:spLocks noGrp="1"/>
          </p:cNvSpPr>
          <p:nvPr>
            <p:ph type="title"/>
          </p:nvPr>
        </p:nvSpPr>
        <p:spPr/>
        <p:txBody>
          <a:bodyPr/>
          <a:lstStyle/>
          <a:p>
            <a:r>
              <a:rPr lang="tr-TR"/>
              <a:t>Müeyyideler</a:t>
            </a:r>
          </a:p>
        </p:txBody>
      </p:sp>
      <p:sp>
        <p:nvSpPr>
          <p:cNvPr id="3" name="İçerik Yer Tutucusu 2">
            <a:extLst>
              <a:ext uri="{FF2B5EF4-FFF2-40B4-BE49-F238E27FC236}">
                <a16:creationId xmlns:a16="http://schemas.microsoft.com/office/drawing/2014/main" id="{1E990D2A-9B27-43C4-BACA-C1639F6F6E86}"/>
              </a:ext>
            </a:extLst>
          </p:cNvPr>
          <p:cNvSpPr>
            <a:spLocks noGrp="1"/>
          </p:cNvSpPr>
          <p:nvPr>
            <p:ph idx="1"/>
          </p:nvPr>
        </p:nvSpPr>
        <p:spPr/>
        <p:txBody>
          <a:bodyPr vert="horz" lIns="91440" tIns="45720" rIns="91440" bIns="45720" rtlCol="0" anchor="t">
            <a:normAutofit/>
          </a:bodyPr>
          <a:lstStyle/>
          <a:p>
            <a:pPr algn="just"/>
            <a:r>
              <a:rPr lang="tr-TR"/>
              <a:t>Ayrıca 49. Maddenin c bendinde sorumlunun kamu idare teşekkülü veya ortağı olması halinde;</a:t>
            </a:r>
          </a:p>
          <a:p>
            <a:pPr algn="just"/>
            <a:r>
              <a:rPr lang="tr-TR"/>
              <a:t>" ... kendi statülerine göre disiplin muamelesi uygulanır. Böyle bir statü yoksa, o teşekkülün denetleme bakımından bağlı bulunduğu veya iştigal sahasına girdiği Bakanlık, uygun gördüğü bir disiplin muamelesi uygular. İlgili Bakanlığın yapacağı tebligata uyulması mecburidir."</a:t>
            </a:r>
          </a:p>
        </p:txBody>
      </p:sp>
    </p:spTree>
    <p:extLst>
      <p:ext uri="{BB962C8B-B14F-4D97-AF65-F5344CB8AC3E}">
        <p14:creationId xmlns:p14="http://schemas.microsoft.com/office/powerpoint/2010/main" val="23289515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6A845E8B-D358-4049-A100-7A530F82AC20}"/>
              </a:ext>
            </a:extLst>
          </p:cNvPr>
          <p:cNvSpPr>
            <a:spLocks noGrp="1"/>
          </p:cNvSpPr>
          <p:nvPr>
            <p:ph type="title"/>
          </p:nvPr>
        </p:nvSpPr>
        <p:spPr/>
        <p:txBody>
          <a:bodyPr/>
          <a:lstStyle/>
          <a:p>
            <a:r>
              <a:rPr lang="tr-TR"/>
              <a:t>Basın-İlan Kurumu'nun Görevleri</a:t>
            </a:r>
          </a:p>
        </p:txBody>
      </p:sp>
      <p:sp>
        <p:nvSpPr>
          <p:cNvPr id="3" name="İçerik Yer Tutucusu 2">
            <a:extLst>
              <a:ext uri="{FF2B5EF4-FFF2-40B4-BE49-F238E27FC236}">
                <a16:creationId xmlns:a16="http://schemas.microsoft.com/office/drawing/2014/main" id="{CBCB6D24-9DB0-49A7-B503-974063E5AA87}"/>
              </a:ext>
            </a:extLst>
          </p:cNvPr>
          <p:cNvSpPr>
            <a:spLocks noGrp="1"/>
          </p:cNvSpPr>
          <p:nvPr>
            <p:ph idx="1"/>
          </p:nvPr>
        </p:nvSpPr>
        <p:spPr/>
        <p:txBody>
          <a:bodyPr vert="horz" lIns="91440" tIns="45720" rIns="91440" bIns="45720" rtlCol="0" anchor="t">
            <a:normAutofit fontScale="92500"/>
          </a:bodyPr>
          <a:lstStyle/>
          <a:p>
            <a:pPr algn="just"/>
            <a:r>
              <a:rPr lang="tr-TR"/>
              <a:t>Resmi reklam ve ilanların süreli yayınlarda yayınlanmasına aracı olmak,</a:t>
            </a:r>
          </a:p>
          <a:p>
            <a:pPr algn="just"/>
            <a:r>
              <a:rPr lang="tr-TR"/>
              <a:t>Süreli yayınlara, basın dernek ve sendikalarına en çok beş yıllık krediler sağlamak,</a:t>
            </a:r>
          </a:p>
          <a:p>
            <a:pPr algn="just"/>
            <a:r>
              <a:rPr lang="tr-TR"/>
              <a:t>Basın mensuplarına iki yıllık vadeli borç para vermek,</a:t>
            </a:r>
          </a:p>
          <a:p>
            <a:pPr algn="just"/>
            <a:r>
              <a:rPr lang="tr-TR"/>
              <a:t>Basının makine, kağıt ve diğer gereksinimlerine yanıt vermek,</a:t>
            </a:r>
          </a:p>
          <a:p>
            <a:pPr algn="just"/>
            <a:r>
              <a:rPr lang="tr-TR"/>
              <a:t>Çalışamaz durumda olan basın mensupları ve yakınlarına yardım etmek,</a:t>
            </a:r>
          </a:p>
          <a:p>
            <a:pPr algn="just"/>
            <a:r>
              <a:rPr lang="tr-TR"/>
              <a:t>Bunlarla ilgili sosyal girişimlerde bulunmak,</a:t>
            </a:r>
          </a:p>
          <a:p>
            <a:pPr algn="just"/>
            <a:r>
              <a:rPr lang="tr-TR"/>
              <a:t>Kanunla kendisine verilen görevleri yerine getirmek (195/Md.2; İçel, 2015: 251).</a:t>
            </a:r>
          </a:p>
        </p:txBody>
      </p:sp>
    </p:spTree>
    <p:extLst>
      <p:ext uri="{BB962C8B-B14F-4D97-AF65-F5344CB8AC3E}">
        <p14:creationId xmlns:p14="http://schemas.microsoft.com/office/powerpoint/2010/main" val="16682098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62275158-62FB-4714-B1C9-3129D32C2496}"/>
              </a:ext>
            </a:extLst>
          </p:cNvPr>
          <p:cNvSpPr>
            <a:spLocks noGrp="1"/>
          </p:cNvSpPr>
          <p:nvPr>
            <p:ph type="title"/>
          </p:nvPr>
        </p:nvSpPr>
        <p:spPr/>
        <p:txBody>
          <a:bodyPr/>
          <a:lstStyle/>
          <a:p>
            <a:r>
              <a:rPr lang="tr-TR"/>
              <a:t>Basın-İlan Kurumu</a:t>
            </a:r>
          </a:p>
        </p:txBody>
      </p:sp>
      <p:sp>
        <p:nvSpPr>
          <p:cNvPr id="3" name="İçerik Yer Tutucusu 2">
            <a:extLst>
              <a:ext uri="{FF2B5EF4-FFF2-40B4-BE49-F238E27FC236}">
                <a16:creationId xmlns:a16="http://schemas.microsoft.com/office/drawing/2014/main" id="{734872F1-B06C-4D9D-99BA-B41D06551FB5}"/>
              </a:ext>
            </a:extLst>
          </p:cNvPr>
          <p:cNvSpPr>
            <a:spLocks noGrp="1"/>
          </p:cNvSpPr>
          <p:nvPr>
            <p:ph idx="1"/>
          </p:nvPr>
        </p:nvSpPr>
        <p:spPr/>
        <p:txBody>
          <a:bodyPr vert="horz" lIns="91440" tIns="45720" rIns="91440" bIns="45720" rtlCol="0" anchor="t">
            <a:normAutofit/>
          </a:bodyPr>
          <a:lstStyle/>
          <a:p>
            <a:pPr algn="just"/>
            <a:r>
              <a:rPr lang="tr-TR"/>
              <a:t>195 sayılı kanuna göre Kurumun merkezi İstanbul'dur. Bunun dışında Ankara ve İzmir'de de Kurumun şubeleri bulunmaktadır. Ayrıca lüzum görüldüğü yerlerde Kurum'un şubelerinin açılabileceği kanunda düzenlenmiştir. Bugün itibariyle Basın-İlan Kurumu'nun internet adresinde yer alan bilgiye göre Kurum'un, 30'u büyükşehir belediye statüsündeki mülki sınırlar içerisinde olmak üzere 41 şubesi bulunmaktadır.</a:t>
            </a:r>
          </a:p>
        </p:txBody>
      </p:sp>
    </p:spTree>
    <p:extLst>
      <p:ext uri="{BB962C8B-B14F-4D97-AF65-F5344CB8AC3E}">
        <p14:creationId xmlns:p14="http://schemas.microsoft.com/office/powerpoint/2010/main" val="4429398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2B590A17-C797-42FB-B60C-54E31DCD587C}"/>
              </a:ext>
            </a:extLst>
          </p:cNvPr>
          <p:cNvSpPr>
            <a:spLocks noGrp="1"/>
          </p:cNvSpPr>
          <p:nvPr>
            <p:ph type="title"/>
          </p:nvPr>
        </p:nvSpPr>
        <p:spPr/>
        <p:txBody>
          <a:bodyPr/>
          <a:lstStyle/>
          <a:p>
            <a:r>
              <a:rPr lang="tr-TR"/>
              <a:t>Basın-İlan Kurumu Teşkilat Yapısı</a:t>
            </a:r>
          </a:p>
        </p:txBody>
      </p:sp>
      <p:sp>
        <p:nvSpPr>
          <p:cNvPr id="3" name="İçerik Yer Tutucusu 2">
            <a:extLst>
              <a:ext uri="{FF2B5EF4-FFF2-40B4-BE49-F238E27FC236}">
                <a16:creationId xmlns:a16="http://schemas.microsoft.com/office/drawing/2014/main" id="{41CF6439-DD99-41B6-8189-4319F86D2AB0}"/>
              </a:ext>
            </a:extLst>
          </p:cNvPr>
          <p:cNvSpPr>
            <a:spLocks noGrp="1"/>
          </p:cNvSpPr>
          <p:nvPr>
            <p:ph idx="1"/>
          </p:nvPr>
        </p:nvSpPr>
        <p:spPr/>
        <p:txBody>
          <a:bodyPr vert="horz" lIns="91440" tIns="45720" rIns="91440" bIns="45720" rtlCol="0" anchor="t">
            <a:normAutofit/>
          </a:bodyPr>
          <a:lstStyle/>
          <a:p>
            <a:pPr algn="just"/>
            <a:r>
              <a:rPr lang="tr-TR"/>
              <a:t>Kurum, "Basın", "Hükümet" ve "Tarafsızlar" olmak üzere üç gruptan ve 36 üyeden oluşmaktadır. 195 sayılı kanunun 3. maddesi uyarınca Kurum'un teşkilat yapısı; </a:t>
            </a:r>
          </a:p>
          <a:p>
            <a:pPr lvl="1" algn="just"/>
            <a:r>
              <a:rPr lang="tr-TR"/>
              <a:t>Genel Kurul,</a:t>
            </a:r>
          </a:p>
          <a:p>
            <a:pPr lvl="1" algn="just"/>
            <a:r>
              <a:rPr lang="tr-TR"/>
              <a:t>Denetçiler,</a:t>
            </a:r>
          </a:p>
          <a:p>
            <a:pPr lvl="1" algn="just"/>
            <a:r>
              <a:rPr lang="tr-TR"/>
              <a:t>Yönetim Kurulu,</a:t>
            </a:r>
          </a:p>
          <a:p>
            <a:pPr lvl="1" algn="just"/>
            <a:r>
              <a:rPr lang="tr-TR"/>
              <a:t>Genel Müdürlük,</a:t>
            </a:r>
          </a:p>
          <a:p>
            <a:pPr lvl="1" algn="just"/>
            <a:r>
              <a:rPr lang="tr-TR" err="1"/>
              <a:t>Şubeler'den</a:t>
            </a:r>
            <a:r>
              <a:rPr lang="tr-TR"/>
              <a:t> oluşmaktadır.</a:t>
            </a:r>
          </a:p>
        </p:txBody>
      </p:sp>
    </p:spTree>
    <p:extLst>
      <p:ext uri="{BB962C8B-B14F-4D97-AF65-F5344CB8AC3E}">
        <p14:creationId xmlns:p14="http://schemas.microsoft.com/office/powerpoint/2010/main" val="40818941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99843B0F-401C-4780-BE24-2A1FFADDBC00}"/>
              </a:ext>
            </a:extLst>
          </p:cNvPr>
          <p:cNvSpPr>
            <a:spLocks noGrp="1"/>
          </p:cNvSpPr>
          <p:nvPr>
            <p:ph type="title"/>
          </p:nvPr>
        </p:nvSpPr>
        <p:spPr/>
        <p:txBody>
          <a:bodyPr/>
          <a:lstStyle/>
          <a:p>
            <a:r>
              <a:rPr lang="tr-TR"/>
              <a:t>Genel Kurul (Basın Üyeleri)</a:t>
            </a:r>
          </a:p>
        </p:txBody>
      </p:sp>
      <p:sp>
        <p:nvSpPr>
          <p:cNvPr id="3" name="İçerik Yer Tutucusu 2">
            <a:extLst>
              <a:ext uri="{FF2B5EF4-FFF2-40B4-BE49-F238E27FC236}">
                <a16:creationId xmlns:a16="http://schemas.microsoft.com/office/drawing/2014/main" id="{0F7F7BBA-19A3-435C-B38A-0F7064A1AAD0}"/>
              </a:ext>
            </a:extLst>
          </p:cNvPr>
          <p:cNvSpPr>
            <a:spLocks noGrp="1"/>
          </p:cNvSpPr>
          <p:nvPr>
            <p:ph idx="1"/>
          </p:nvPr>
        </p:nvSpPr>
        <p:spPr/>
        <p:txBody>
          <a:bodyPr vert="horz" lIns="91440" tIns="45720" rIns="91440" bIns="45720" rtlCol="0" anchor="t">
            <a:normAutofit/>
          </a:bodyPr>
          <a:lstStyle/>
          <a:p>
            <a:pPr algn="just"/>
            <a:r>
              <a:rPr lang="tr-TR" b="1"/>
              <a:t>Md. 5 - a)</a:t>
            </a:r>
            <a:r>
              <a:rPr lang="tr-TR"/>
              <a:t> Kurumun idaresine katılmayı kabul eden gazete ve dergi sahiplerinin kendi aralarında seçecekleri; </a:t>
            </a:r>
          </a:p>
          <a:p>
            <a:pPr lvl="1" algn="just"/>
            <a:r>
              <a:rPr lang="tr-TR"/>
              <a:t>satışı 100 binin üzerinde olanlardan </a:t>
            </a:r>
            <a:r>
              <a:rPr lang="tr-TR" b="1"/>
              <a:t>1</a:t>
            </a:r>
            <a:r>
              <a:rPr lang="tr-TR"/>
              <a:t>, </a:t>
            </a:r>
          </a:p>
          <a:p>
            <a:pPr lvl="1" algn="just"/>
            <a:r>
              <a:rPr lang="tr-TR"/>
              <a:t>satışı 99 999-50 bin arasında olanlardan </a:t>
            </a:r>
            <a:r>
              <a:rPr lang="tr-TR" b="1"/>
              <a:t>1</a:t>
            </a:r>
            <a:r>
              <a:rPr lang="tr-TR"/>
              <a:t>,  </a:t>
            </a:r>
          </a:p>
          <a:p>
            <a:pPr lvl="1" algn="just"/>
            <a:r>
              <a:rPr lang="tr-TR"/>
              <a:t>Satışı 49 999 – 10 bin arasında olanlardan </a:t>
            </a:r>
            <a:r>
              <a:rPr lang="tr-TR" b="1"/>
              <a:t>1</a:t>
            </a:r>
            <a:r>
              <a:rPr lang="tr-TR"/>
              <a:t>, </a:t>
            </a:r>
          </a:p>
          <a:p>
            <a:pPr lvl="1" algn="just"/>
            <a:r>
              <a:rPr lang="tr-TR"/>
              <a:t>satışı 10 binin altında olanlardan</a:t>
            </a:r>
            <a:r>
              <a:rPr lang="tr-TR" b="1"/>
              <a:t> 1</a:t>
            </a:r>
            <a:r>
              <a:rPr lang="tr-TR"/>
              <a:t>, </a:t>
            </a:r>
          </a:p>
          <a:p>
            <a:pPr lvl="1" algn="just"/>
            <a:r>
              <a:rPr lang="tr-TR"/>
              <a:t>İstanbul, Ankara, İzmir dışında kalan Anadolu gazete sahiplerinden </a:t>
            </a:r>
            <a:r>
              <a:rPr lang="tr-TR" b="1"/>
              <a:t>3</a:t>
            </a:r>
            <a:r>
              <a:rPr lang="tr-TR"/>
              <a:t>, </a:t>
            </a:r>
          </a:p>
          <a:p>
            <a:pPr lvl="1" algn="just"/>
            <a:r>
              <a:rPr lang="tr-TR"/>
              <a:t>en çok üyeye sahip gazeteciler sendikasından </a:t>
            </a:r>
            <a:r>
              <a:rPr lang="tr-TR" b="1"/>
              <a:t>2</a:t>
            </a:r>
            <a:r>
              <a:rPr lang="tr-TR"/>
              <a:t>,</a:t>
            </a:r>
          </a:p>
          <a:p>
            <a:pPr lvl="1" algn="just"/>
            <a:r>
              <a:rPr lang="tr-TR"/>
              <a:t> İstanbul, Ankara ve İzmir’deki en fazla sarı basın kartlı üyeye sahip gazeteci derneklerinden </a:t>
            </a:r>
            <a:r>
              <a:rPr lang="tr-TR" b="1"/>
              <a:t>1</a:t>
            </a:r>
            <a:r>
              <a:rPr lang="tr-TR"/>
              <a:t>’er olmak üzere toplam olarak </a:t>
            </a:r>
            <a:r>
              <a:rPr lang="tr-TR" b="1"/>
              <a:t>12</a:t>
            </a:r>
            <a:r>
              <a:rPr lang="tr-TR"/>
              <a:t> temsilci</a:t>
            </a:r>
          </a:p>
        </p:txBody>
      </p:sp>
    </p:spTree>
    <p:extLst>
      <p:ext uri="{BB962C8B-B14F-4D97-AF65-F5344CB8AC3E}">
        <p14:creationId xmlns:p14="http://schemas.microsoft.com/office/powerpoint/2010/main" val="16703946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9F522DA6-9599-4878-B1AB-A095B501F08F}"/>
              </a:ext>
            </a:extLst>
          </p:cNvPr>
          <p:cNvSpPr>
            <a:spLocks noGrp="1"/>
          </p:cNvSpPr>
          <p:nvPr>
            <p:ph type="title"/>
          </p:nvPr>
        </p:nvSpPr>
        <p:spPr/>
        <p:txBody>
          <a:bodyPr/>
          <a:lstStyle/>
          <a:p>
            <a:r>
              <a:rPr lang="tr-TR"/>
              <a:t>Genel Kurul (Hükümet)</a:t>
            </a:r>
          </a:p>
        </p:txBody>
      </p:sp>
      <p:sp>
        <p:nvSpPr>
          <p:cNvPr id="3" name="İçerik Yer Tutucusu 2">
            <a:extLst>
              <a:ext uri="{FF2B5EF4-FFF2-40B4-BE49-F238E27FC236}">
                <a16:creationId xmlns:a16="http://schemas.microsoft.com/office/drawing/2014/main" id="{02F0DBE9-2C81-4E78-9003-55F8C6B01D81}"/>
              </a:ext>
            </a:extLst>
          </p:cNvPr>
          <p:cNvSpPr>
            <a:spLocks noGrp="1"/>
          </p:cNvSpPr>
          <p:nvPr>
            <p:ph idx="1"/>
          </p:nvPr>
        </p:nvSpPr>
        <p:spPr/>
        <p:txBody>
          <a:bodyPr vert="horz" lIns="91440" tIns="45720" rIns="91440" bIns="45720" rtlCol="0" anchor="t">
            <a:normAutofit lnSpcReduction="10000"/>
          </a:bodyPr>
          <a:lstStyle/>
          <a:p>
            <a:pPr algn="just"/>
            <a:r>
              <a:rPr lang="tr-TR"/>
              <a:t>Md. 5 - b) </a:t>
            </a:r>
          </a:p>
          <a:p>
            <a:pPr lvl="1" algn="just"/>
            <a:r>
              <a:rPr lang="tr-TR"/>
              <a:t>Cumhurbaşkanınca görevlendirilecek </a:t>
            </a:r>
            <a:r>
              <a:rPr lang="tr-TR" b="1"/>
              <a:t>1,</a:t>
            </a:r>
            <a:r>
              <a:rPr lang="tr-TR"/>
              <a:t> </a:t>
            </a:r>
          </a:p>
          <a:p>
            <a:pPr lvl="1" algn="just"/>
            <a:r>
              <a:rPr lang="tr-TR"/>
              <a:t>Hükümetçe görevlendirilecek: Başbakanlık </a:t>
            </a:r>
            <a:r>
              <a:rPr lang="tr-TR" b="1"/>
              <a:t>3</a:t>
            </a:r>
            <a:r>
              <a:rPr lang="tr-TR"/>
              <a:t>, </a:t>
            </a:r>
          </a:p>
          <a:p>
            <a:pPr lvl="1" algn="just"/>
            <a:r>
              <a:rPr lang="tr-TR"/>
              <a:t>Adalet Bakanlığı </a:t>
            </a:r>
            <a:r>
              <a:rPr lang="tr-TR" b="1"/>
              <a:t>1</a:t>
            </a:r>
            <a:r>
              <a:rPr lang="tr-TR"/>
              <a:t>,</a:t>
            </a:r>
          </a:p>
          <a:p>
            <a:pPr lvl="1" algn="just"/>
            <a:r>
              <a:rPr lang="tr-TR"/>
              <a:t> Çevre ve Şehircilik Bakanlığı </a:t>
            </a:r>
            <a:r>
              <a:rPr lang="tr-TR" b="1"/>
              <a:t>1, </a:t>
            </a:r>
          </a:p>
          <a:p>
            <a:pPr lvl="1" algn="just"/>
            <a:r>
              <a:rPr lang="tr-TR"/>
              <a:t>Gümrük ve Ticaret Bakanlığı </a:t>
            </a:r>
            <a:r>
              <a:rPr lang="tr-TR" b="1"/>
              <a:t>1</a:t>
            </a:r>
            <a:r>
              <a:rPr lang="tr-TR"/>
              <a:t>,</a:t>
            </a:r>
          </a:p>
          <a:p>
            <a:pPr lvl="1" algn="just"/>
            <a:r>
              <a:rPr lang="tr-TR"/>
              <a:t> İçişleri Bakanlığı </a:t>
            </a:r>
            <a:r>
              <a:rPr lang="tr-TR" b="1"/>
              <a:t>1</a:t>
            </a:r>
            <a:r>
              <a:rPr lang="tr-TR"/>
              <a:t>, </a:t>
            </a:r>
          </a:p>
          <a:p>
            <a:pPr lvl="1" algn="just"/>
            <a:r>
              <a:rPr lang="tr-TR"/>
              <a:t>Kültür ve Turizm Bakanlığı </a:t>
            </a:r>
            <a:r>
              <a:rPr lang="tr-TR" b="1"/>
              <a:t>1</a:t>
            </a:r>
            <a:r>
              <a:rPr lang="tr-TR"/>
              <a:t>,</a:t>
            </a:r>
          </a:p>
          <a:p>
            <a:pPr lvl="1" algn="just"/>
            <a:r>
              <a:rPr lang="tr-TR"/>
              <a:t> Maliye Bakanlığı </a:t>
            </a:r>
            <a:r>
              <a:rPr lang="tr-TR" b="1"/>
              <a:t>1</a:t>
            </a:r>
            <a:r>
              <a:rPr lang="tr-TR"/>
              <a:t>, </a:t>
            </a:r>
          </a:p>
          <a:p>
            <a:pPr lvl="1" algn="just"/>
            <a:r>
              <a:rPr lang="tr-TR"/>
              <a:t>Millî Savunma Bakanlığı </a:t>
            </a:r>
            <a:r>
              <a:rPr lang="tr-TR" b="1"/>
              <a:t>1</a:t>
            </a:r>
            <a:r>
              <a:rPr lang="tr-TR"/>
              <a:t>, </a:t>
            </a:r>
          </a:p>
          <a:p>
            <a:pPr lvl="1" algn="just"/>
            <a:r>
              <a:rPr lang="tr-TR"/>
              <a:t>Basın Yayın ve Enformasyon Genel Müdürlüğünden </a:t>
            </a:r>
            <a:r>
              <a:rPr lang="tr-TR" b="1"/>
              <a:t>1 </a:t>
            </a:r>
            <a:r>
              <a:rPr lang="tr-TR"/>
              <a:t>temsilci olmak üzere toplam olarak </a:t>
            </a:r>
            <a:r>
              <a:rPr lang="tr-TR" b="1"/>
              <a:t>12 </a:t>
            </a:r>
            <a:r>
              <a:rPr lang="tr-TR"/>
              <a:t>temsilciden oluşmaktadır.</a:t>
            </a:r>
          </a:p>
        </p:txBody>
      </p:sp>
    </p:spTree>
    <p:extLst>
      <p:ext uri="{BB962C8B-B14F-4D97-AF65-F5344CB8AC3E}">
        <p14:creationId xmlns:p14="http://schemas.microsoft.com/office/powerpoint/2010/main" val="31057564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B6F988E5-CE16-4385-B2D7-2551E21C380D}"/>
              </a:ext>
            </a:extLst>
          </p:cNvPr>
          <p:cNvSpPr>
            <a:spLocks noGrp="1"/>
          </p:cNvSpPr>
          <p:nvPr>
            <p:ph type="title"/>
          </p:nvPr>
        </p:nvSpPr>
        <p:spPr/>
        <p:txBody>
          <a:bodyPr/>
          <a:lstStyle/>
          <a:p>
            <a:r>
              <a:rPr lang="tr-TR"/>
              <a:t>Genel Kurul (Tarafsızlar)</a:t>
            </a:r>
          </a:p>
        </p:txBody>
      </p:sp>
      <p:sp>
        <p:nvSpPr>
          <p:cNvPr id="3" name="İçerik Yer Tutucusu 2">
            <a:extLst>
              <a:ext uri="{FF2B5EF4-FFF2-40B4-BE49-F238E27FC236}">
                <a16:creationId xmlns:a16="http://schemas.microsoft.com/office/drawing/2014/main" id="{6CCB7A78-682A-4F50-9E50-DB1475997ACE}"/>
              </a:ext>
            </a:extLst>
          </p:cNvPr>
          <p:cNvSpPr>
            <a:spLocks noGrp="1"/>
          </p:cNvSpPr>
          <p:nvPr>
            <p:ph idx="1"/>
          </p:nvPr>
        </p:nvSpPr>
        <p:spPr/>
        <p:txBody>
          <a:bodyPr vert="horz" lIns="91440" tIns="45720" rIns="91440" bIns="45720" rtlCol="0" anchor="t">
            <a:normAutofit/>
          </a:bodyPr>
          <a:lstStyle/>
          <a:p>
            <a:pPr algn="just"/>
            <a:r>
              <a:rPr lang="tr-TR"/>
              <a:t>Md. 5 - c) </a:t>
            </a:r>
          </a:p>
          <a:p>
            <a:pPr lvl="1" algn="just"/>
            <a:r>
              <a:rPr lang="tr-TR"/>
              <a:t>İstanbul, Ankara ve Ege Üniversiteleri Hukuk Fakülteleri ile Ankara Üniversiteleri Siyasal Bilgiler Fakültesinden </a:t>
            </a:r>
            <a:r>
              <a:rPr lang="tr-TR" b="1"/>
              <a:t>1</a:t>
            </a:r>
            <a:r>
              <a:rPr lang="tr-TR"/>
              <a:t>’er, </a:t>
            </a:r>
            <a:r>
              <a:rPr lang="tr-TR" b="1"/>
              <a:t>(Toplam 4)</a:t>
            </a:r>
          </a:p>
          <a:p>
            <a:pPr lvl="1" algn="just"/>
            <a:r>
              <a:rPr lang="tr-TR"/>
              <a:t>İstanbul, Ankara ve Ege Üniversitelerinden Basın Yayınla ilgili eğitim yapan yüksekokul yada enstitülerden </a:t>
            </a:r>
            <a:r>
              <a:rPr lang="tr-TR" b="1"/>
              <a:t>1</a:t>
            </a:r>
            <a:r>
              <a:rPr lang="tr-TR"/>
              <a:t>’er öğretim üyesi, </a:t>
            </a:r>
            <a:r>
              <a:rPr lang="tr-TR" b="1"/>
              <a:t>(Toplam 3)</a:t>
            </a:r>
          </a:p>
          <a:p>
            <a:pPr lvl="1" algn="just"/>
            <a:r>
              <a:rPr lang="tr-TR"/>
              <a:t>ticaret siciline kayıtlı ilan prodüktörlerinden</a:t>
            </a:r>
            <a:r>
              <a:rPr lang="tr-TR" b="1"/>
              <a:t> 1</a:t>
            </a:r>
            <a:r>
              <a:rPr lang="tr-TR"/>
              <a:t>, </a:t>
            </a:r>
          </a:p>
          <a:p>
            <a:pPr lvl="1" algn="just"/>
            <a:r>
              <a:rPr lang="tr-TR"/>
              <a:t>Türkiye Ticaret Odaları, Sanayi Odaları ve Ticaret Borsaları Birliğinden </a:t>
            </a:r>
            <a:r>
              <a:rPr lang="tr-TR" b="1"/>
              <a:t>1</a:t>
            </a:r>
            <a:r>
              <a:rPr lang="tr-TR"/>
              <a:t>, </a:t>
            </a:r>
          </a:p>
          <a:p>
            <a:pPr lvl="1" algn="just"/>
            <a:r>
              <a:rPr lang="tr-TR"/>
              <a:t>Türkiye Barolar Birliğinden </a:t>
            </a:r>
            <a:r>
              <a:rPr lang="tr-TR" b="1"/>
              <a:t>1</a:t>
            </a:r>
            <a:r>
              <a:rPr lang="tr-TR"/>
              <a:t>, </a:t>
            </a:r>
          </a:p>
          <a:p>
            <a:pPr lvl="1" algn="just"/>
            <a:r>
              <a:rPr lang="tr-TR"/>
              <a:t>Türkiye Radyo ve Televizyon Kurumu Genel Müdürlüğünden (TRT)</a:t>
            </a:r>
            <a:r>
              <a:rPr lang="tr-TR" b="1"/>
              <a:t> 1</a:t>
            </a:r>
            <a:r>
              <a:rPr lang="tr-TR"/>
              <a:t>, </a:t>
            </a:r>
          </a:p>
          <a:p>
            <a:pPr lvl="1" algn="just"/>
            <a:r>
              <a:rPr lang="tr-TR"/>
              <a:t>Anadolu Ajansı </a:t>
            </a:r>
            <a:r>
              <a:rPr lang="tr-TR" err="1"/>
              <a:t>T.A.O.’dan</a:t>
            </a:r>
            <a:r>
              <a:rPr lang="tr-TR"/>
              <a:t> </a:t>
            </a:r>
            <a:r>
              <a:rPr lang="tr-TR" b="1"/>
              <a:t>1</a:t>
            </a:r>
            <a:r>
              <a:rPr lang="tr-TR"/>
              <a:t>, olmak üzere toplam olarak </a:t>
            </a:r>
            <a:r>
              <a:rPr lang="tr-TR" b="1"/>
              <a:t>12</a:t>
            </a:r>
            <a:r>
              <a:rPr lang="tr-TR"/>
              <a:t> temsilciden oluşmaktadır.</a:t>
            </a:r>
          </a:p>
        </p:txBody>
      </p:sp>
    </p:spTree>
    <p:extLst>
      <p:ext uri="{BB962C8B-B14F-4D97-AF65-F5344CB8AC3E}">
        <p14:creationId xmlns:p14="http://schemas.microsoft.com/office/powerpoint/2010/main" val="3472419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30B46A73-EAA7-4D93-95DB-D88F35D5C99C}"/>
              </a:ext>
            </a:extLst>
          </p:cNvPr>
          <p:cNvSpPr>
            <a:spLocks noGrp="1"/>
          </p:cNvSpPr>
          <p:nvPr>
            <p:ph type="title"/>
          </p:nvPr>
        </p:nvSpPr>
        <p:spPr/>
        <p:txBody>
          <a:bodyPr/>
          <a:lstStyle/>
          <a:p>
            <a:r>
              <a:rPr lang="tr-TR"/>
              <a:t>Genel Kurul</a:t>
            </a:r>
          </a:p>
        </p:txBody>
      </p:sp>
      <p:sp>
        <p:nvSpPr>
          <p:cNvPr id="3" name="İçerik Yer Tutucusu 2">
            <a:extLst>
              <a:ext uri="{FF2B5EF4-FFF2-40B4-BE49-F238E27FC236}">
                <a16:creationId xmlns:a16="http://schemas.microsoft.com/office/drawing/2014/main" id="{03285EAA-45A7-490C-A21A-C9DDC53F1999}"/>
              </a:ext>
            </a:extLst>
          </p:cNvPr>
          <p:cNvSpPr>
            <a:spLocks noGrp="1"/>
          </p:cNvSpPr>
          <p:nvPr>
            <p:ph idx="1"/>
          </p:nvPr>
        </p:nvSpPr>
        <p:spPr/>
        <p:txBody>
          <a:bodyPr vert="horz" lIns="91440" tIns="45720" rIns="91440" bIns="45720" rtlCol="0" anchor="t">
            <a:normAutofit/>
          </a:bodyPr>
          <a:lstStyle/>
          <a:p>
            <a:pPr algn="just"/>
            <a:r>
              <a:rPr lang="tr-TR"/>
              <a:t>Görüldüğü üzere Basın-İlan Kurumu Genel Kurulu "Basın", "Hükümet" ve "Tarafsızlar" olmak üzere toplam 36 üyeden meydana gelmektedir.</a:t>
            </a:r>
          </a:p>
          <a:p>
            <a:pPr algn="just"/>
            <a:r>
              <a:rPr lang="tr-TR"/>
              <a:t>Kurul üyeleri 2 yıllığına seçilirler ve yeniden seçilmek mümkündür.</a:t>
            </a:r>
          </a:p>
          <a:p>
            <a:pPr algn="just"/>
            <a:r>
              <a:rPr lang="tr-TR"/>
              <a:t>Genel Kurul 3 ayda bir toplanır ve toplantı gündemi 15 gün önceden belirlenir.</a:t>
            </a:r>
          </a:p>
          <a:p>
            <a:pPr algn="just"/>
            <a:r>
              <a:rPr lang="tr-TR"/>
              <a:t>Genel Kurul, çoğunluğun hazır bulunması ile toplanır ve yine çoğunluk ile karar alır. Karada eşitlik olması halinde </a:t>
            </a:r>
            <a:r>
              <a:rPr lang="tr-TR" err="1"/>
              <a:t>Başkan'nın</a:t>
            </a:r>
            <a:r>
              <a:rPr lang="tr-TR"/>
              <a:t> oyu dikkate alınır.</a:t>
            </a:r>
          </a:p>
        </p:txBody>
      </p:sp>
    </p:spTree>
    <p:extLst>
      <p:ext uri="{BB962C8B-B14F-4D97-AF65-F5344CB8AC3E}">
        <p14:creationId xmlns:p14="http://schemas.microsoft.com/office/powerpoint/2010/main" val="15728558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83A1A702-E3A2-4593-87BD-4448DC327F29}"/>
              </a:ext>
            </a:extLst>
          </p:cNvPr>
          <p:cNvSpPr>
            <a:spLocks noGrp="1"/>
          </p:cNvSpPr>
          <p:nvPr>
            <p:ph type="title"/>
          </p:nvPr>
        </p:nvSpPr>
        <p:spPr/>
        <p:txBody>
          <a:bodyPr/>
          <a:lstStyle/>
          <a:p>
            <a:r>
              <a:rPr lang="tr-TR"/>
              <a:t>Genel Kurul'un Görevleri</a:t>
            </a:r>
          </a:p>
        </p:txBody>
      </p:sp>
      <p:sp>
        <p:nvSpPr>
          <p:cNvPr id="3" name="İçerik Yer Tutucusu 2">
            <a:extLst>
              <a:ext uri="{FF2B5EF4-FFF2-40B4-BE49-F238E27FC236}">
                <a16:creationId xmlns:a16="http://schemas.microsoft.com/office/drawing/2014/main" id="{1AEFE505-C867-4515-A39F-7BAFEFA46D4D}"/>
              </a:ext>
            </a:extLst>
          </p:cNvPr>
          <p:cNvSpPr>
            <a:spLocks noGrp="1"/>
          </p:cNvSpPr>
          <p:nvPr>
            <p:ph idx="1"/>
          </p:nvPr>
        </p:nvSpPr>
        <p:spPr/>
        <p:txBody>
          <a:bodyPr vert="horz" lIns="91440" tIns="45720" rIns="91440" bIns="45720" rtlCol="0" anchor="t">
            <a:normAutofit fontScale="85000" lnSpcReduction="10000"/>
          </a:bodyPr>
          <a:lstStyle/>
          <a:p>
            <a:pPr algn="just"/>
            <a:r>
              <a:rPr lang="tr-TR" b="1"/>
              <a:t>Md. 8- </a:t>
            </a:r>
            <a:endParaRPr lang="tr-TR"/>
          </a:p>
          <a:p>
            <a:pPr algn="just"/>
            <a:r>
              <a:rPr lang="tr-TR"/>
              <a:t>Yönetim Kurulunun faaliyet raporu ile denetçilerin raporunu tetkik ve kabul etmek ve faaliyetini tasvip etmediği takdirde Yönetim Kurulunu yeniden seçmek, </a:t>
            </a:r>
          </a:p>
          <a:p>
            <a:pPr algn="just"/>
            <a:r>
              <a:rPr lang="tr-TR"/>
              <a:t>Kurumun hesaplarını tetkik ve tahsis bilançolarını müzakere ve tasdik etmek, </a:t>
            </a:r>
          </a:p>
          <a:p>
            <a:pPr algn="just"/>
            <a:r>
              <a:rPr lang="tr-TR"/>
              <a:t>Basının, Ankara, İstanbul ve İzmir'dekiler gibi miktar ve kalite bakımlarından önem kazanan diğer şehirlerde şubeler açılmasına karar vermek, </a:t>
            </a:r>
          </a:p>
          <a:p>
            <a:pPr algn="just"/>
            <a:r>
              <a:rPr lang="tr-TR"/>
              <a:t>Kurumun yıllık safi kazancının % 5 inden az olmamak </a:t>
            </a:r>
            <a:r>
              <a:rPr lang="tr-TR" err="1"/>
              <a:t>şartiyle</a:t>
            </a:r>
            <a:r>
              <a:rPr lang="tr-TR"/>
              <a:t>, basında fikren veya bedenen çalışanların sendikalarına ve derneklerine yardımda bulunmak,</a:t>
            </a:r>
          </a:p>
          <a:p>
            <a:pPr algn="just"/>
            <a:r>
              <a:rPr lang="tr-TR"/>
              <a:t>Kurumun görevlerine dahil diğer işleri, gündeme müsteniden veya üyelerin teklifi üzerine görüşüp karara bağlamak, </a:t>
            </a:r>
          </a:p>
          <a:p>
            <a:pPr algn="just"/>
            <a:r>
              <a:rPr lang="tr-TR"/>
              <a:t>Bu kanunla kendisine verilen diğer işleri görmek</a:t>
            </a:r>
          </a:p>
          <a:p>
            <a:pPr algn="just"/>
            <a:endParaRPr lang="tr-TR"/>
          </a:p>
          <a:p>
            <a:endParaRPr lang="tr-TR"/>
          </a:p>
        </p:txBody>
      </p:sp>
    </p:spTree>
    <p:extLst>
      <p:ext uri="{BB962C8B-B14F-4D97-AF65-F5344CB8AC3E}">
        <p14:creationId xmlns:p14="http://schemas.microsoft.com/office/powerpoint/2010/main" val="3594431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3BBF232A-E1EF-40EA-AFAF-380E7D58214F}"/>
              </a:ext>
            </a:extLst>
          </p:cNvPr>
          <p:cNvSpPr>
            <a:spLocks noGrp="1"/>
          </p:cNvSpPr>
          <p:nvPr>
            <p:ph type="title"/>
          </p:nvPr>
        </p:nvSpPr>
        <p:spPr/>
        <p:txBody>
          <a:bodyPr/>
          <a:lstStyle/>
          <a:p>
            <a:r>
              <a:rPr lang="tr-TR"/>
              <a:t>Denetçiler</a:t>
            </a:r>
          </a:p>
        </p:txBody>
      </p:sp>
      <p:sp>
        <p:nvSpPr>
          <p:cNvPr id="3" name="İçerik Yer Tutucusu 2">
            <a:extLst>
              <a:ext uri="{FF2B5EF4-FFF2-40B4-BE49-F238E27FC236}">
                <a16:creationId xmlns:a16="http://schemas.microsoft.com/office/drawing/2014/main" id="{FCD26086-2D08-46CB-ACA2-9E5B1CE4B4F6}"/>
              </a:ext>
            </a:extLst>
          </p:cNvPr>
          <p:cNvSpPr>
            <a:spLocks noGrp="1"/>
          </p:cNvSpPr>
          <p:nvPr>
            <p:ph idx="1"/>
          </p:nvPr>
        </p:nvSpPr>
        <p:spPr/>
        <p:txBody>
          <a:bodyPr vert="horz" lIns="91440" tIns="45720" rIns="91440" bIns="45720" rtlCol="0" anchor="t">
            <a:normAutofit lnSpcReduction="10000"/>
          </a:bodyPr>
          <a:lstStyle/>
          <a:p>
            <a:pPr algn="just"/>
            <a:r>
              <a:rPr lang="tr-TR" b="1"/>
              <a:t>Md. 9</a:t>
            </a:r>
          </a:p>
          <a:p>
            <a:pPr algn="just"/>
            <a:r>
              <a:rPr lang="tr-TR"/>
              <a:t>Kurum, Genel Kurulca kendi üyeleri arasından seçilecek </a:t>
            </a:r>
            <a:r>
              <a:rPr lang="tr-TR" b="1"/>
              <a:t>üç (3) denetç</a:t>
            </a:r>
            <a:r>
              <a:rPr lang="tr-TR"/>
              <a:t>i tarafından denetlenir. Denetçilerin her birinin beşinci maddesinin (a), (b), (c) bentlerinde yazılı temsilcilerden olması lazımdır. </a:t>
            </a:r>
          </a:p>
          <a:p>
            <a:pPr algn="just"/>
            <a:r>
              <a:rPr lang="tr-TR"/>
              <a:t>Denetçiler </a:t>
            </a:r>
            <a:r>
              <a:rPr lang="tr-TR" b="1"/>
              <a:t>iki (2) yıl</a:t>
            </a:r>
            <a:r>
              <a:rPr lang="tr-TR"/>
              <a:t> için seçilir. Süresi dolan yeniden seçilebilir. Boşalma halinde yedek üyeler göreve çağrılır.</a:t>
            </a:r>
          </a:p>
          <a:p>
            <a:pPr algn="just"/>
            <a:r>
              <a:rPr lang="tr-TR"/>
              <a:t>Denetçilerden ayrı olarak kanunun 14. Maddesi hükümete kurumu denetleme yetkisi vermektedir. Buna göre, "Hükümet, Kurum üzerinde denetleme yetkisine sahip olup bu yetkisini yılda en az bir defa kurumun bütün hesap ve muamelelerini denetlemek suretiyle kullanır."</a:t>
            </a:r>
          </a:p>
        </p:txBody>
      </p:sp>
    </p:spTree>
    <p:extLst>
      <p:ext uri="{BB962C8B-B14F-4D97-AF65-F5344CB8AC3E}">
        <p14:creationId xmlns:p14="http://schemas.microsoft.com/office/powerpoint/2010/main" val="165853765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1054CBAF-8C79-47B6-910C-70F6BB51007A}"/>
              </a:ext>
            </a:extLst>
          </p:cNvPr>
          <p:cNvSpPr>
            <a:spLocks noGrp="1"/>
          </p:cNvSpPr>
          <p:nvPr>
            <p:ph type="title"/>
          </p:nvPr>
        </p:nvSpPr>
        <p:spPr/>
        <p:txBody>
          <a:bodyPr/>
          <a:lstStyle/>
          <a:p>
            <a:r>
              <a:rPr lang="tr-TR"/>
              <a:t>Yönetim Kurulu</a:t>
            </a:r>
          </a:p>
        </p:txBody>
      </p:sp>
      <p:sp>
        <p:nvSpPr>
          <p:cNvPr id="3" name="İçerik Yer Tutucusu 2">
            <a:extLst>
              <a:ext uri="{FF2B5EF4-FFF2-40B4-BE49-F238E27FC236}">
                <a16:creationId xmlns:a16="http://schemas.microsoft.com/office/drawing/2014/main" id="{548BFA72-5738-4375-B11B-D3E43265D003}"/>
              </a:ext>
            </a:extLst>
          </p:cNvPr>
          <p:cNvSpPr>
            <a:spLocks noGrp="1"/>
          </p:cNvSpPr>
          <p:nvPr>
            <p:ph idx="1"/>
          </p:nvPr>
        </p:nvSpPr>
        <p:spPr/>
        <p:txBody>
          <a:bodyPr vert="horz" lIns="91440" tIns="45720" rIns="91440" bIns="45720" rtlCol="0" anchor="t">
            <a:normAutofit fontScale="92500" lnSpcReduction="20000"/>
          </a:bodyPr>
          <a:lstStyle/>
          <a:p>
            <a:pPr algn="just"/>
            <a:r>
              <a:rPr lang="tr-TR"/>
              <a:t>Yönetim Kurulu, Genel Kurul üyeleri arasından kendilerinin seçeceği, 2'si "Basın", 2'si "Hükümet", 2'si de "Tarafsızlar" gruplarından olmak üzere 6 üyeden oluşur.</a:t>
            </a:r>
          </a:p>
          <a:p>
            <a:pPr algn="just"/>
            <a:r>
              <a:rPr lang="tr-TR"/>
              <a:t>Üyeler 2 yıllık dönem için seçilir. Süresi dolanlar yeniden seçilebilir.</a:t>
            </a:r>
          </a:p>
          <a:p>
            <a:pPr algn="just"/>
            <a:r>
              <a:rPr lang="tr-TR"/>
              <a:t>Üyeler arasında "Hükümet" grubunun temsilcilerinden birisi Başkan olarak seçilir.</a:t>
            </a:r>
          </a:p>
          <a:p>
            <a:pPr algn="just"/>
            <a:r>
              <a:rPr lang="tr-TR"/>
              <a:t>Kurul, 4 olumlu oyla karar alır.</a:t>
            </a:r>
          </a:p>
          <a:p>
            <a:pPr algn="just"/>
            <a:r>
              <a:rPr lang="tr-TR"/>
              <a:t>Kurula seçilenler, prodüktörlük yapamazlar (Md. 10).</a:t>
            </a:r>
          </a:p>
          <a:p>
            <a:pPr algn="just"/>
            <a:r>
              <a:rPr lang="tr-TR"/>
              <a:t>Kurulun görevleri; Kurumun görevlerini yerine getirmek, tahsis bilançolarını düzenlemek ve Genel Kurula sunmak, kendi faaliyetlerine ilişkin raporları Genel Kurula sunmak ve kanunla verilen diğer görevleri yerine getirmektir (Md. 11). </a:t>
            </a:r>
          </a:p>
        </p:txBody>
      </p:sp>
    </p:spTree>
    <p:extLst>
      <p:ext uri="{BB962C8B-B14F-4D97-AF65-F5344CB8AC3E}">
        <p14:creationId xmlns:p14="http://schemas.microsoft.com/office/powerpoint/2010/main" val="6371851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AED9458C-1521-481F-B386-5D7E8716DA00}"/>
              </a:ext>
            </a:extLst>
          </p:cNvPr>
          <p:cNvSpPr>
            <a:spLocks noGrp="1"/>
          </p:cNvSpPr>
          <p:nvPr>
            <p:ph type="title"/>
          </p:nvPr>
        </p:nvSpPr>
        <p:spPr/>
        <p:txBody>
          <a:bodyPr/>
          <a:lstStyle/>
          <a:p>
            <a:r>
              <a:rPr lang="tr-TR"/>
              <a:t>Genel Müdürlük</a:t>
            </a:r>
          </a:p>
        </p:txBody>
      </p:sp>
      <p:sp>
        <p:nvSpPr>
          <p:cNvPr id="3" name="İçerik Yer Tutucusu 2">
            <a:extLst>
              <a:ext uri="{FF2B5EF4-FFF2-40B4-BE49-F238E27FC236}">
                <a16:creationId xmlns:a16="http://schemas.microsoft.com/office/drawing/2014/main" id="{695BED5C-B705-426F-8569-F090CF33ADDC}"/>
              </a:ext>
            </a:extLst>
          </p:cNvPr>
          <p:cNvSpPr>
            <a:spLocks noGrp="1"/>
          </p:cNvSpPr>
          <p:nvPr>
            <p:ph idx="1"/>
          </p:nvPr>
        </p:nvSpPr>
        <p:spPr/>
        <p:txBody>
          <a:bodyPr vert="horz" lIns="91440" tIns="45720" rIns="91440" bIns="45720" rtlCol="0" anchor="t">
            <a:normAutofit fontScale="92500" lnSpcReduction="20000"/>
          </a:bodyPr>
          <a:lstStyle/>
          <a:p>
            <a:pPr algn="just"/>
            <a:r>
              <a:rPr lang="tr-TR" i="1"/>
              <a:t>Genel Müdürlük: </a:t>
            </a:r>
            <a:endParaRPr lang="tr-TR"/>
          </a:p>
          <a:p>
            <a:pPr algn="just"/>
            <a:r>
              <a:rPr lang="tr-TR" b="1"/>
              <a:t>Madde 12 – </a:t>
            </a:r>
          </a:p>
          <a:p>
            <a:pPr algn="just"/>
            <a:r>
              <a:rPr lang="tr-TR"/>
              <a:t>1) Genel Müdürlük, Genel Müdür ile lüzumu kadar memur ve müstahdemden terekküp eder. </a:t>
            </a:r>
          </a:p>
          <a:p>
            <a:pPr algn="just"/>
            <a:r>
              <a:rPr lang="tr-TR"/>
              <a:t>2) Genel Müdür Yönetim Kurulunun teklif edeceği 3 aday arasından Hükümetçe; diğer memur ve müstahdemler ise, Genel Müdürün teklif ve Yönetim Kurulunun </a:t>
            </a:r>
            <a:r>
              <a:rPr lang="tr-TR" err="1"/>
              <a:t>tasdikı</a:t>
            </a:r>
            <a:r>
              <a:rPr lang="tr-TR"/>
              <a:t> ile atanır. </a:t>
            </a:r>
          </a:p>
          <a:p>
            <a:pPr algn="just"/>
            <a:r>
              <a:rPr lang="tr-TR"/>
              <a:t>Bunların görevlerine, atanmalarındaki usule göre son verilebilir. </a:t>
            </a:r>
          </a:p>
          <a:p>
            <a:pPr algn="just"/>
            <a:r>
              <a:rPr lang="tr-TR"/>
              <a:t>Kurumun işleri Genel Müdür tarafından tedvir edilir. </a:t>
            </a:r>
          </a:p>
          <a:p>
            <a:pPr algn="just"/>
            <a:r>
              <a:rPr lang="tr-TR"/>
              <a:t>Kurumu, Genel Müdür temsil eder. </a:t>
            </a:r>
          </a:p>
          <a:p>
            <a:pPr algn="just"/>
            <a:r>
              <a:rPr lang="tr-TR"/>
              <a:t>Genel Müdür, Yönetim Kuruluna karşı sorumludur. Genel Kurulun ve Yönetim Kurulunun kararlarını, Genel Müdür icra eder</a:t>
            </a:r>
          </a:p>
        </p:txBody>
      </p:sp>
    </p:spTree>
    <p:extLst>
      <p:ext uri="{BB962C8B-B14F-4D97-AF65-F5344CB8AC3E}">
        <p14:creationId xmlns:p14="http://schemas.microsoft.com/office/powerpoint/2010/main" val="10618639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F12F6469-FBBD-45B3-BC54-326C2203EE34}"/>
              </a:ext>
            </a:extLst>
          </p:cNvPr>
          <p:cNvSpPr>
            <a:spLocks noGrp="1"/>
          </p:cNvSpPr>
          <p:nvPr>
            <p:ph type="title"/>
          </p:nvPr>
        </p:nvSpPr>
        <p:spPr/>
        <p:txBody>
          <a:bodyPr/>
          <a:lstStyle/>
          <a:p>
            <a:pPr algn="just"/>
            <a:r>
              <a:rPr lang="tr-TR"/>
              <a:t>Basında Özdenetim</a:t>
            </a:r>
          </a:p>
        </p:txBody>
      </p:sp>
      <p:sp>
        <p:nvSpPr>
          <p:cNvPr id="3" name="İçerik Yer Tutucusu 2">
            <a:extLst>
              <a:ext uri="{FF2B5EF4-FFF2-40B4-BE49-F238E27FC236}">
                <a16:creationId xmlns:a16="http://schemas.microsoft.com/office/drawing/2014/main" id="{98271019-87A9-424C-9798-AEA9C2DE9502}"/>
              </a:ext>
            </a:extLst>
          </p:cNvPr>
          <p:cNvSpPr>
            <a:spLocks noGrp="1"/>
          </p:cNvSpPr>
          <p:nvPr>
            <p:ph idx="1"/>
          </p:nvPr>
        </p:nvSpPr>
        <p:spPr/>
        <p:txBody>
          <a:bodyPr vert="horz" lIns="91440" tIns="45720" rIns="91440" bIns="45720" rtlCol="0" anchor="t">
            <a:normAutofit lnSpcReduction="10000"/>
          </a:bodyPr>
          <a:lstStyle/>
          <a:p>
            <a:pPr algn="just"/>
            <a:r>
              <a:rPr lang="tr-TR"/>
              <a:t>Basının kamu gücü olarak görevinin kamu adına bizleri yönetenleri denetlemek olduğu bilinen bir gerçektir. Bununla birlikte yaşanan teknolojik ve toplumsal dönüşüm ve bunlara eşlik eden basın mülkiyet ilişkilerindeki dönüşüm, kamu adına denetleme yetkisini kullananların nasıl denetleneceği sorusunu gündeme getirmektedir. Bu alanda pek çok hukuki düzenleme yapılmış olmasına rağmen, ne kadar etkili olduğu tartışmalıdır. Bununla birlikte etik bir mesele olarak basının kendisini denetlemesi noktasında bazı girişimlerin var olduğunu söylemek gerekir.</a:t>
            </a:r>
          </a:p>
          <a:p>
            <a:pPr algn="just"/>
            <a:r>
              <a:rPr lang="tr-TR"/>
              <a:t>Türkiye'de bu alanda ilk girişim 1960 tarihli "Basın Şeref </a:t>
            </a:r>
            <a:r>
              <a:rPr lang="tr-TR" err="1"/>
              <a:t>Divanı"nın</a:t>
            </a:r>
            <a:r>
              <a:rPr lang="tr-TR"/>
              <a:t> kuruluşudur. Fakat bu kuruluş başarılı bir özdenetim uygulaması sergileyememiştir.</a:t>
            </a:r>
          </a:p>
        </p:txBody>
      </p:sp>
    </p:spTree>
    <p:extLst>
      <p:ext uri="{BB962C8B-B14F-4D97-AF65-F5344CB8AC3E}">
        <p14:creationId xmlns:p14="http://schemas.microsoft.com/office/powerpoint/2010/main" val="108635055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DDBA41EA-0871-4C64-A766-74E6B5341642}"/>
              </a:ext>
            </a:extLst>
          </p:cNvPr>
          <p:cNvSpPr>
            <a:spLocks noGrp="1"/>
          </p:cNvSpPr>
          <p:nvPr>
            <p:ph type="title"/>
          </p:nvPr>
        </p:nvSpPr>
        <p:spPr/>
        <p:txBody>
          <a:bodyPr/>
          <a:lstStyle/>
          <a:p>
            <a:r>
              <a:rPr lang="tr-TR"/>
              <a:t>Basında Özdenetim </a:t>
            </a:r>
          </a:p>
        </p:txBody>
      </p:sp>
      <p:sp>
        <p:nvSpPr>
          <p:cNvPr id="3" name="İçerik Yer Tutucusu 2">
            <a:extLst>
              <a:ext uri="{FF2B5EF4-FFF2-40B4-BE49-F238E27FC236}">
                <a16:creationId xmlns:a16="http://schemas.microsoft.com/office/drawing/2014/main" id="{748FA339-5D4E-40B0-8A0C-26C18329C59F}"/>
              </a:ext>
            </a:extLst>
          </p:cNvPr>
          <p:cNvSpPr>
            <a:spLocks noGrp="1"/>
          </p:cNvSpPr>
          <p:nvPr>
            <p:ph idx="1"/>
          </p:nvPr>
        </p:nvSpPr>
        <p:spPr/>
        <p:txBody>
          <a:bodyPr vert="horz" lIns="91440" tIns="45720" rIns="91440" bIns="45720" rtlCol="0" anchor="t">
            <a:normAutofit/>
          </a:bodyPr>
          <a:lstStyle/>
          <a:p>
            <a:pPr algn="just"/>
            <a:r>
              <a:rPr lang="tr-TR"/>
              <a:t>İkinci deneyim 1986 yılında İstanbul'da bir araya gelen 9 gazetecinin oluşturduğu "Basın Konseyi" girişimidir. Konsey, "</a:t>
            </a:r>
            <a:r>
              <a:rPr lang="tr-TR" err="1"/>
              <a:t>Baısn</a:t>
            </a:r>
            <a:r>
              <a:rPr lang="tr-TR"/>
              <a:t> Meslek İlkeleri" ve "Basın Konseyi </a:t>
            </a:r>
            <a:r>
              <a:rPr lang="tr-TR" err="1"/>
              <a:t>Sözleşmesi"ni</a:t>
            </a:r>
            <a:r>
              <a:rPr lang="tr-TR"/>
              <a:t> ortaya koymuştur.</a:t>
            </a:r>
          </a:p>
          <a:p>
            <a:pPr algn="just"/>
            <a:r>
              <a:rPr lang="tr-TR"/>
              <a:t>Buna göre, "</a:t>
            </a:r>
            <a:r>
              <a:rPr lang="tr-TR" b="1"/>
              <a:t>Madde 1-</a:t>
            </a:r>
            <a:r>
              <a:rPr lang="tr-TR"/>
              <a:t> Özgürlükçü bir demokratik sistemin temel taşı olan, </a:t>
            </a:r>
            <a:r>
              <a:rPr lang="tr-TR" b="1"/>
              <a:t>“halkın gerçekleri öğrenme </a:t>
            </a:r>
            <a:r>
              <a:rPr lang="tr-TR" b="1" err="1"/>
              <a:t>hakkı”</a:t>
            </a:r>
            <a:r>
              <a:rPr lang="tr-TR" err="1"/>
              <a:t>nı</a:t>
            </a:r>
            <a:r>
              <a:rPr lang="tr-TR"/>
              <a:t> savunmak; özgür ve sorumlu basının ve basın mensuplarının, meslek uygulamalarını, özgür ve saygın bir basından beklenecek düzeyde sürdürmelerine yardımcı olmak üzere, bu amaçları </a:t>
            </a:r>
            <a:r>
              <a:rPr lang="tr-TR" b="1"/>
              <a:t>Basın Meslek İlkeleri</a:t>
            </a:r>
            <a:r>
              <a:rPr lang="tr-TR"/>
              <a:t> şeklinde düzenleyip benimseyen gazetecilerin imzaladıkları bu sözleşmeyle bir Basın Konseyi kurulmuştur."</a:t>
            </a:r>
          </a:p>
          <a:p>
            <a:pPr algn="just"/>
            <a:endParaRPr lang="tr-TR"/>
          </a:p>
          <a:p>
            <a:pPr algn="just"/>
            <a:endParaRPr lang="tr-TR"/>
          </a:p>
        </p:txBody>
      </p:sp>
    </p:spTree>
    <p:extLst>
      <p:ext uri="{BB962C8B-B14F-4D97-AF65-F5344CB8AC3E}">
        <p14:creationId xmlns:p14="http://schemas.microsoft.com/office/powerpoint/2010/main" val="13079552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922CAAF2-C426-41F9-AB76-5C30BEC0210C}"/>
              </a:ext>
            </a:extLst>
          </p:cNvPr>
          <p:cNvSpPr>
            <a:spLocks noGrp="1"/>
          </p:cNvSpPr>
          <p:nvPr>
            <p:ph type="title"/>
          </p:nvPr>
        </p:nvSpPr>
        <p:spPr/>
        <p:txBody>
          <a:bodyPr/>
          <a:lstStyle/>
          <a:p>
            <a:r>
              <a:rPr lang="tr-TR"/>
              <a:t>Basın Konseyi</a:t>
            </a:r>
          </a:p>
        </p:txBody>
      </p:sp>
      <p:sp>
        <p:nvSpPr>
          <p:cNvPr id="3" name="İçerik Yer Tutucusu 2">
            <a:extLst>
              <a:ext uri="{FF2B5EF4-FFF2-40B4-BE49-F238E27FC236}">
                <a16:creationId xmlns:a16="http://schemas.microsoft.com/office/drawing/2014/main" id="{E264CD35-6613-43AA-9460-705C134EFD9B}"/>
              </a:ext>
            </a:extLst>
          </p:cNvPr>
          <p:cNvSpPr>
            <a:spLocks noGrp="1"/>
          </p:cNvSpPr>
          <p:nvPr>
            <p:ph idx="1"/>
          </p:nvPr>
        </p:nvSpPr>
        <p:spPr/>
        <p:txBody>
          <a:bodyPr vert="horz" lIns="91440" tIns="45720" rIns="91440" bIns="45720" rtlCol="0" anchor="t">
            <a:normAutofit/>
          </a:bodyPr>
          <a:lstStyle/>
          <a:p>
            <a:pPr algn="just"/>
            <a:r>
              <a:rPr lang="tr-TR"/>
              <a:t>Sözleşmenin 2. maddesinde yer aldığına göre Basın Konseyi iki organdan ve genel sekreter ve ona bağlı elemanlardan oluşmaktadır. Bunlar;</a:t>
            </a:r>
          </a:p>
          <a:p>
            <a:pPr lvl="1" algn="just"/>
            <a:r>
              <a:rPr lang="tr-TR"/>
              <a:t>Basın Konseyi Üyeler Kurulu (BKÜK), (Yılda 1 kez toplanır)</a:t>
            </a:r>
          </a:p>
          <a:p>
            <a:pPr lvl="1" algn="just"/>
            <a:r>
              <a:rPr lang="tr-TR"/>
              <a:t>Basın Konseyi Yüksek Kurulu’dur (BKYK).</a:t>
            </a:r>
          </a:p>
          <a:p>
            <a:pPr lvl="1" algn="just"/>
            <a:r>
              <a:rPr lang="tr-TR"/>
              <a:t>Basın Konseyi’nin bir Genel Sekreteri ve Genel Sekretere bağlı, yeterli elemanlardan oluşan bir bürosu vardır.</a:t>
            </a:r>
          </a:p>
          <a:p>
            <a:pPr lvl="1" algn="just"/>
            <a:endParaRPr lang="tr-TR"/>
          </a:p>
        </p:txBody>
      </p:sp>
    </p:spTree>
    <p:extLst>
      <p:ext uri="{BB962C8B-B14F-4D97-AF65-F5344CB8AC3E}">
        <p14:creationId xmlns:p14="http://schemas.microsoft.com/office/powerpoint/2010/main" val="72839456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6B078384-D883-4703-97CB-8D13B085FBDE}"/>
              </a:ext>
            </a:extLst>
          </p:cNvPr>
          <p:cNvSpPr>
            <a:spLocks noGrp="1"/>
          </p:cNvSpPr>
          <p:nvPr>
            <p:ph type="title"/>
          </p:nvPr>
        </p:nvSpPr>
        <p:spPr/>
        <p:txBody>
          <a:bodyPr/>
          <a:lstStyle/>
          <a:p>
            <a:r>
              <a:rPr lang="tr-TR"/>
              <a:t>Basın Meslek İlkeleri</a:t>
            </a:r>
          </a:p>
        </p:txBody>
      </p:sp>
      <p:sp>
        <p:nvSpPr>
          <p:cNvPr id="3" name="İçerik Yer Tutucusu 2">
            <a:extLst>
              <a:ext uri="{FF2B5EF4-FFF2-40B4-BE49-F238E27FC236}">
                <a16:creationId xmlns:a16="http://schemas.microsoft.com/office/drawing/2014/main" id="{03CCAE00-5106-43B8-9338-1FAA178BE6CC}"/>
              </a:ext>
            </a:extLst>
          </p:cNvPr>
          <p:cNvSpPr>
            <a:spLocks noGrp="1"/>
          </p:cNvSpPr>
          <p:nvPr>
            <p:ph idx="1"/>
          </p:nvPr>
        </p:nvSpPr>
        <p:spPr/>
        <p:txBody>
          <a:bodyPr vert="horz" lIns="91440" tIns="45720" rIns="91440" bIns="45720" rtlCol="0" anchor="t">
            <a:normAutofit/>
          </a:bodyPr>
          <a:lstStyle/>
          <a:p>
            <a:pPr algn="just"/>
            <a:r>
              <a:rPr lang="tr-TR"/>
              <a:t>Yayınlarda hiç kimse; ırkı, cinsiyeti, yaşı, sağlığı, bedensel özrü, sosyal düzeyi ve dini inançları nedeniyle kınanamaz, aşağılanamaz.</a:t>
            </a:r>
          </a:p>
          <a:p>
            <a:pPr algn="just"/>
            <a:r>
              <a:rPr lang="tr-TR"/>
              <a:t>Düşünce, vicdan ve ifade özgürlüğünü sınırlayıcı; genel ahlak anlayışını, din duygularını, aile kurumunun temel dayanaklarını sarsıcı yada incitici yayın yapılamaz.</a:t>
            </a:r>
          </a:p>
          <a:p>
            <a:pPr algn="just"/>
            <a:r>
              <a:rPr lang="tr-TR"/>
              <a:t>Kamusal bir görev olan gazetecilik, ahlaka aykırı özel amaç ve çıkarlara alet edilemez.</a:t>
            </a:r>
          </a:p>
          <a:p>
            <a:pPr algn="just"/>
            <a:r>
              <a:rPr lang="tr-TR"/>
              <a:t>Kişileri ve kuruluşları, eleştiri sınırlarının ötesinde küçük düşüren, aşağılayan veya iftira niteliği taşıyan ifadelere yer verilemez.</a:t>
            </a:r>
          </a:p>
        </p:txBody>
      </p:sp>
    </p:spTree>
    <p:extLst>
      <p:ext uri="{BB962C8B-B14F-4D97-AF65-F5344CB8AC3E}">
        <p14:creationId xmlns:p14="http://schemas.microsoft.com/office/powerpoint/2010/main" val="404068033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2EA349C6-44FF-4334-B856-27752D3FEA98}"/>
              </a:ext>
            </a:extLst>
          </p:cNvPr>
          <p:cNvSpPr>
            <a:spLocks noGrp="1"/>
          </p:cNvSpPr>
          <p:nvPr>
            <p:ph type="title"/>
          </p:nvPr>
        </p:nvSpPr>
        <p:spPr/>
        <p:txBody>
          <a:bodyPr/>
          <a:lstStyle/>
          <a:p>
            <a:r>
              <a:rPr lang="tr-TR"/>
              <a:t>Basın Meslek İlkeleri</a:t>
            </a:r>
          </a:p>
        </p:txBody>
      </p:sp>
      <p:sp>
        <p:nvSpPr>
          <p:cNvPr id="3" name="İçerik Yer Tutucusu 2">
            <a:extLst>
              <a:ext uri="{FF2B5EF4-FFF2-40B4-BE49-F238E27FC236}">
                <a16:creationId xmlns:a16="http://schemas.microsoft.com/office/drawing/2014/main" id="{A3CB8A90-34E8-4BAD-9638-814E54191DC1}"/>
              </a:ext>
            </a:extLst>
          </p:cNvPr>
          <p:cNvSpPr>
            <a:spLocks noGrp="1"/>
          </p:cNvSpPr>
          <p:nvPr>
            <p:ph idx="1"/>
          </p:nvPr>
        </p:nvSpPr>
        <p:spPr/>
        <p:txBody>
          <a:bodyPr vert="horz" lIns="91440" tIns="45720" rIns="91440" bIns="45720" rtlCol="0" anchor="t">
            <a:normAutofit/>
          </a:bodyPr>
          <a:lstStyle/>
          <a:p>
            <a:pPr algn="just"/>
            <a:r>
              <a:rPr lang="tr-TR"/>
              <a:t>Kişilerin özel yaşamı, kamu çıkarlarının gerektirdiği durumlar dışında, yayın konusu olamaz.</a:t>
            </a:r>
          </a:p>
          <a:p>
            <a:pPr algn="just"/>
            <a:r>
              <a:rPr lang="tr-TR"/>
              <a:t>Soruşturulması gazetecilik olanakları içinde bulunan haberler, soruşturulmaksızın veya doğruluğuna emin olmaksızın yayınlanamaz.</a:t>
            </a:r>
          </a:p>
          <a:p>
            <a:pPr algn="just"/>
            <a:r>
              <a:rPr lang="tr-TR"/>
              <a:t>Saklı kalması kaydıyla verilen bilgiler, kamu yararı ciddi bir biçimde gerektirmedikçe yayınlanamaz.</a:t>
            </a:r>
          </a:p>
          <a:p>
            <a:pPr algn="just"/>
            <a:r>
              <a:rPr lang="tr-TR"/>
              <a:t>Bir basın organının dağıtım süreci tamamlanmadan o basın organının özel çabalarla gerçekleştirdiği ürün, bir başka basın organı tarafından kendi ürünüymüş gibi kamuoyuna sunulamaz. Ajanslardan alınan özel ürünlerin kaynağının belirtilmesine özen gösterilir.</a:t>
            </a:r>
          </a:p>
        </p:txBody>
      </p:sp>
    </p:spTree>
    <p:extLst>
      <p:ext uri="{BB962C8B-B14F-4D97-AF65-F5344CB8AC3E}">
        <p14:creationId xmlns:p14="http://schemas.microsoft.com/office/powerpoint/2010/main" val="5573270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3A38952D-238A-436A-BB82-D7F031EDFA51}"/>
              </a:ext>
            </a:extLst>
          </p:cNvPr>
          <p:cNvSpPr>
            <a:spLocks noGrp="1"/>
          </p:cNvSpPr>
          <p:nvPr>
            <p:ph type="title"/>
          </p:nvPr>
        </p:nvSpPr>
        <p:spPr/>
        <p:txBody>
          <a:bodyPr/>
          <a:lstStyle/>
          <a:p>
            <a:r>
              <a:rPr lang="tr-TR"/>
              <a:t>Basın Meslek İlkeleri</a:t>
            </a:r>
          </a:p>
        </p:txBody>
      </p:sp>
      <p:sp>
        <p:nvSpPr>
          <p:cNvPr id="3" name="İçerik Yer Tutucusu 2">
            <a:extLst>
              <a:ext uri="{FF2B5EF4-FFF2-40B4-BE49-F238E27FC236}">
                <a16:creationId xmlns:a16="http://schemas.microsoft.com/office/drawing/2014/main" id="{8CD0F3C3-B81D-4AC0-A5B6-F4C154B5FEA9}"/>
              </a:ext>
            </a:extLst>
          </p:cNvPr>
          <p:cNvSpPr>
            <a:spLocks noGrp="1"/>
          </p:cNvSpPr>
          <p:nvPr>
            <p:ph idx="1"/>
          </p:nvPr>
        </p:nvSpPr>
        <p:spPr/>
        <p:txBody>
          <a:bodyPr vert="horz" lIns="91440" tIns="45720" rIns="91440" bIns="45720" rtlCol="0" anchor="t">
            <a:normAutofit/>
          </a:bodyPr>
          <a:lstStyle/>
          <a:p>
            <a:pPr algn="just"/>
            <a:r>
              <a:rPr lang="tr-TR"/>
              <a:t>Suçlu olduğu yargı kararıyla belirlenmedikçe hiç kimse “suçlu” ilan edilemez.</a:t>
            </a:r>
          </a:p>
          <a:p>
            <a:pPr algn="just"/>
            <a:r>
              <a:rPr lang="tr-TR"/>
              <a:t>Yasaların suç saydığı eylemler, gerçek olduğuna inandırıcı makul nedenler bulunmadıkça kimseye atfedilemez.</a:t>
            </a:r>
          </a:p>
          <a:p>
            <a:pPr algn="just"/>
            <a:r>
              <a:rPr lang="tr-TR"/>
              <a:t>Gazeteci, kaynaklarının gizliliğini korur. Kaynağın kamuoyunu kişisel, siyasal ekonomik vb. nedenlerle yanıltmayı amaçladığı haller bunun dışındadır.</a:t>
            </a:r>
          </a:p>
          <a:p>
            <a:pPr algn="just"/>
            <a:r>
              <a:rPr lang="tr-TR"/>
              <a:t>Gazeteci görevini, taşıdığı sıfatın saygınlığına gölge düşürebilecek yöntem ve tutumlarla yapmaktan sakınır.</a:t>
            </a:r>
          </a:p>
        </p:txBody>
      </p:sp>
    </p:spTree>
    <p:extLst>
      <p:ext uri="{BB962C8B-B14F-4D97-AF65-F5344CB8AC3E}">
        <p14:creationId xmlns:p14="http://schemas.microsoft.com/office/powerpoint/2010/main" val="3579537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D5464891-0FF5-4C63-AB6B-3CEDCCC92FD2}"/>
              </a:ext>
            </a:extLst>
          </p:cNvPr>
          <p:cNvSpPr>
            <a:spLocks noGrp="1"/>
          </p:cNvSpPr>
          <p:nvPr>
            <p:ph type="title"/>
          </p:nvPr>
        </p:nvSpPr>
        <p:spPr/>
        <p:txBody>
          <a:bodyPr/>
          <a:lstStyle/>
          <a:p>
            <a:r>
              <a:rPr lang="tr-TR"/>
              <a:t>Basın Meslek İlkeleri</a:t>
            </a:r>
          </a:p>
        </p:txBody>
      </p:sp>
      <p:sp>
        <p:nvSpPr>
          <p:cNvPr id="3" name="İçerik Yer Tutucusu 2">
            <a:extLst>
              <a:ext uri="{FF2B5EF4-FFF2-40B4-BE49-F238E27FC236}">
                <a16:creationId xmlns:a16="http://schemas.microsoft.com/office/drawing/2014/main" id="{81A3AAEA-D4B8-4FFB-9639-1AF33AC6F2F1}"/>
              </a:ext>
            </a:extLst>
          </p:cNvPr>
          <p:cNvSpPr>
            <a:spLocks noGrp="1"/>
          </p:cNvSpPr>
          <p:nvPr>
            <p:ph idx="1"/>
          </p:nvPr>
        </p:nvSpPr>
        <p:spPr/>
        <p:txBody>
          <a:bodyPr vert="horz" lIns="91440" tIns="45720" rIns="91440" bIns="45720" rtlCol="0" anchor="t">
            <a:normAutofit/>
          </a:bodyPr>
          <a:lstStyle/>
          <a:p>
            <a:pPr algn="just"/>
            <a:r>
              <a:rPr lang="tr-TR"/>
              <a:t>Şiddet ve zorbalığı özendirici, insani değerleri incitici yayın yapmaktan kaçınılır.</a:t>
            </a:r>
          </a:p>
          <a:p>
            <a:pPr algn="just"/>
            <a:r>
              <a:rPr lang="tr-TR"/>
              <a:t>İlan ve reklam niteliğindeki yayınların bu nitelikleri, tereddüde yer bırakmayacak şekilde belirtilir.</a:t>
            </a:r>
          </a:p>
          <a:p>
            <a:pPr algn="just"/>
            <a:r>
              <a:rPr lang="tr-TR"/>
              <a:t>Yayın tarihi için konan zaman kaydına saygı gösterilir.</a:t>
            </a:r>
          </a:p>
          <a:p>
            <a:pPr algn="just"/>
            <a:r>
              <a:rPr lang="tr-TR"/>
              <a:t>Basın organları, yanlış yayınlardan kaynaklanan cevap ve tekzip hakkına saygı duyarlar.</a:t>
            </a:r>
          </a:p>
        </p:txBody>
      </p:sp>
    </p:spTree>
    <p:extLst>
      <p:ext uri="{BB962C8B-B14F-4D97-AF65-F5344CB8AC3E}">
        <p14:creationId xmlns:p14="http://schemas.microsoft.com/office/powerpoint/2010/main" val="310772187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62AF64CF-6FF8-43D6-B765-5A9408EA8902}"/>
              </a:ext>
            </a:extLst>
          </p:cNvPr>
          <p:cNvSpPr>
            <a:spLocks noGrp="1"/>
          </p:cNvSpPr>
          <p:nvPr>
            <p:ph type="title"/>
          </p:nvPr>
        </p:nvSpPr>
        <p:spPr/>
        <p:txBody>
          <a:bodyPr/>
          <a:lstStyle/>
          <a:p>
            <a:r>
              <a:rPr lang="tr-TR"/>
              <a:t>Kaynakça</a:t>
            </a:r>
          </a:p>
        </p:txBody>
      </p:sp>
      <p:sp>
        <p:nvSpPr>
          <p:cNvPr id="3" name="İçerik Yer Tutucusu 2">
            <a:extLst>
              <a:ext uri="{FF2B5EF4-FFF2-40B4-BE49-F238E27FC236}">
                <a16:creationId xmlns:a16="http://schemas.microsoft.com/office/drawing/2014/main" id="{59D63459-97D9-40A5-99A0-B35240913093}"/>
              </a:ext>
            </a:extLst>
          </p:cNvPr>
          <p:cNvSpPr>
            <a:spLocks noGrp="1"/>
          </p:cNvSpPr>
          <p:nvPr>
            <p:ph idx="1"/>
          </p:nvPr>
        </p:nvSpPr>
        <p:spPr/>
        <p:txBody>
          <a:bodyPr vert="horz" lIns="91440" tIns="45720" rIns="91440" bIns="45720" rtlCol="0" anchor="t">
            <a:normAutofit fontScale="92500" lnSpcReduction="20000"/>
          </a:bodyPr>
          <a:lstStyle/>
          <a:p>
            <a:pPr algn="just"/>
            <a:r>
              <a:rPr lang="tr-TR"/>
              <a:t>İçel, Kayıhan (2015). Kitle İletişim Hukuku. İstanbul: Beta Yayınları.</a:t>
            </a:r>
          </a:p>
          <a:p>
            <a:pPr algn="just"/>
            <a:r>
              <a:rPr lang="tr-TR"/>
              <a:t>195 Sayılı Basın-İlan Kurumu Teşkiline Dair Kanun. </a:t>
            </a:r>
            <a:r>
              <a:rPr lang="tr-TR">
                <a:hlinkClick r:id="rId2"/>
              </a:rPr>
              <a:t>http://www.mevzuat.gov.tr/MevzuatMetin/1.4.195.pdf</a:t>
            </a:r>
            <a:r>
              <a:rPr lang="tr-TR"/>
              <a:t>, Erişim Tarihi: 18.02.2018.</a:t>
            </a:r>
          </a:p>
          <a:p>
            <a:pPr algn="just"/>
            <a:r>
              <a:rPr lang="tr-TR">
                <a:hlinkClick r:id="rId3"/>
              </a:rPr>
              <a:t>http://www.bik.gov.tr/kurumsal/hakkimizda/</a:t>
            </a:r>
            <a:r>
              <a:rPr lang="tr-TR"/>
              <a:t>, Erişim Tarihi: 18.02.2018.</a:t>
            </a:r>
          </a:p>
          <a:p>
            <a:pPr algn="just"/>
            <a:r>
              <a:rPr lang="tr-TR"/>
              <a:t>5953 Sayılı Basın Mesleğinde Çalışanlarla Çalıştıranlar Arasındaki Münasebetlerin Tanzimi Hakkında Kanun. </a:t>
            </a:r>
            <a:r>
              <a:rPr lang="tr-TR">
                <a:hlinkClick r:id="rId4"/>
              </a:rPr>
              <a:t>http://www.mevzuat.gov.tr/Metin.Aspx?MevzuatKod=1.3.5953&amp;MevzuatIliski=0&amp;sourceXmlSearch</a:t>
            </a:r>
            <a:r>
              <a:rPr lang="tr-TR"/>
              <a:t>, Erişim Tarihi: 18.02.2018. </a:t>
            </a:r>
          </a:p>
          <a:p>
            <a:pPr algn="just"/>
            <a:r>
              <a:rPr lang="tr-TR">
                <a:hlinkClick r:id="rId5"/>
              </a:rPr>
              <a:t>http://basinkonseyi.org.tr/basin-konseyi-sozlesmesi/</a:t>
            </a:r>
            <a:r>
              <a:rPr lang="tr-TR"/>
              <a:t>, Erişim Tarihi: 18.02.2018.</a:t>
            </a:r>
          </a:p>
          <a:p>
            <a:pPr algn="just"/>
            <a:r>
              <a:rPr lang="tr-TR">
                <a:hlinkClick r:id="rId6"/>
              </a:rPr>
              <a:t>http://basinkonseyi.org.tr/basin-meslek-ilkeleri/</a:t>
            </a:r>
            <a:r>
              <a:rPr lang="tr-TR"/>
              <a:t>, Erişim Tarihi: 18.02.2018.</a:t>
            </a:r>
          </a:p>
        </p:txBody>
      </p:sp>
    </p:spTree>
    <p:extLst>
      <p:ext uri="{BB962C8B-B14F-4D97-AF65-F5344CB8AC3E}">
        <p14:creationId xmlns:p14="http://schemas.microsoft.com/office/powerpoint/2010/main" val="1443617820"/>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is">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4381</Words>
  <Application>Microsoft Office PowerPoint</Application>
  <PresentationFormat>Widescreen</PresentationFormat>
  <Paragraphs>221</Paragraphs>
  <Slides>44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44</vt:i4>
      </vt:variant>
    </vt:vector>
  </HeadingPairs>
  <TitlesOfParts>
    <vt:vector size="48" baseType="lpstr">
      <vt:lpstr>Arial</vt:lpstr>
      <vt:lpstr>Calibri</vt:lpstr>
      <vt:lpstr>Calibri Light</vt:lpstr>
      <vt:lpstr>Ofis Teması</vt:lpstr>
      <vt:lpstr>MİP 106 İletişim Hukuku</vt:lpstr>
      <vt:lpstr>Ders Konusu</vt:lpstr>
      <vt:lpstr>Fikir İşçiliği</vt:lpstr>
      <vt:lpstr>Fikir İşçiliği</vt:lpstr>
      <vt:lpstr>Basın-İş Sözleşmesinin Kurulması</vt:lpstr>
      <vt:lpstr>İş Sözleşmesinin Kurulması</vt:lpstr>
      <vt:lpstr>Sözleşmenin Sona Ermesi (Çalışan Tarafından Fesih)</vt:lpstr>
      <vt:lpstr>Sözleşmenin Sona Ermesi (Çalıştıran Tarafından Fesih)</vt:lpstr>
      <vt:lpstr>Sözleşmenin Sona Ermesi (Çalıştıran Tarafından Fesih) </vt:lpstr>
      <vt:lpstr>Feshin Olmayacağı Haller</vt:lpstr>
      <vt:lpstr>Sözleşmeyi Sonlandıran Diğer Haller</vt:lpstr>
      <vt:lpstr>Fikir İşçisinin Hakları (Ücret)</vt:lpstr>
      <vt:lpstr>Ücret</vt:lpstr>
      <vt:lpstr>Çalışma Süreleri ve Fazla Mesai</vt:lpstr>
      <vt:lpstr>İzinler</vt:lpstr>
      <vt:lpstr>İzinler</vt:lpstr>
      <vt:lpstr>Mahkumiyet Hali</vt:lpstr>
      <vt:lpstr>Süreli Yayınlarda İlan ve Reklam</vt:lpstr>
      <vt:lpstr>Resmi İlan</vt:lpstr>
      <vt:lpstr>Resmi İlan</vt:lpstr>
      <vt:lpstr>Reklam</vt:lpstr>
      <vt:lpstr>Reklam</vt:lpstr>
      <vt:lpstr>Reklamların Kontrolü</vt:lpstr>
      <vt:lpstr>Müeyyideler</vt:lpstr>
      <vt:lpstr>Müeyyideler</vt:lpstr>
      <vt:lpstr>Basın-İlan Kurumu'nun Görevleri</vt:lpstr>
      <vt:lpstr>Basın-İlan Kurumu</vt:lpstr>
      <vt:lpstr>Basın-İlan Kurumu Teşkilat Yapısı</vt:lpstr>
      <vt:lpstr>Genel Kurul (Basın Üyeleri)</vt:lpstr>
      <vt:lpstr>Genel Kurul (Hükümet)</vt:lpstr>
      <vt:lpstr>Genel Kurul (Tarafsızlar)</vt:lpstr>
      <vt:lpstr>Genel Kurul</vt:lpstr>
      <vt:lpstr>Genel Kurul'un Görevleri</vt:lpstr>
      <vt:lpstr>Denetçiler</vt:lpstr>
      <vt:lpstr>Yönetim Kurulu</vt:lpstr>
      <vt:lpstr>Genel Müdürlük</vt:lpstr>
      <vt:lpstr>Basında Özdenetim</vt:lpstr>
      <vt:lpstr>Basında Özdenetim </vt:lpstr>
      <vt:lpstr>Basın Konseyi</vt:lpstr>
      <vt:lpstr>Basın Meslek İlkeleri</vt:lpstr>
      <vt:lpstr>Basın Meslek İlkeleri</vt:lpstr>
      <vt:lpstr>Basın Meslek İlkeleri</vt:lpstr>
      <vt:lpstr>Basın Meslek İlkeleri</vt:lpstr>
      <vt:lpstr>Kaynakça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MİP 106 İletişim Hukuku</dc:title>
  <dc:creator/>
  <cp:lastModifiedBy/>
  <cp:revision>1</cp:revision>
  <dcterms:modified xsi:type="dcterms:W3CDTF">2020-11-08T19:51:28Z</dcterms:modified>
</cp:coreProperties>
</file>